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74" r:id="rId4"/>
    <p:sldId id="275" r:id="rId5"/>
    <p:sldId id="276" r:id="rId6"/>
    <p:sldId id="277" r:id="rId7"/>
    <p:sldId id="278" r:id="rId8"/>
    <p:sldId id="279" r:id="rId9"/>
    <p:sldId id="281" r:id="rId10"/>
    <p:sldId id="282" r:id="rId11"/>
    <p:sldId id="283" r:id="rId12"/>
    <p:sldId id="284" r:id="rId13"/>
    <p:sldId id="285" r:id="rId14"/>
    <p:sldId id="262" r:id="rId15"/>
    <p:sldId id="263" r:id="rId16"/>
    <p:sldId id="286" r:id="rId17"/>
    <p:sldId id="287" r:id="rId18"/>
    <p:sldId id="288" r:id="rId19"/>
    <p:sldId id="271" r:id="rId20"/>
    <p:sldId id="27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A545"/>
    <a:srgbClr val="872659"/>
    <a:srgbClr val="5C365D"/>
    <a:srgbClr val="E4EAED"/>
    <a:srgbClr val="645E7A"/>
    <a:srgbClr val="383B4C"/>
    <a:srgbClr val="373B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474DEF-C11C-409E-94A0-30C6CD6246E1}" v="3" dt="2025-01-23T19:42:22.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3"/>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Nebenzahl" userId="438ab717-4de1-44f6-86f6-3cbb669db71a" providerId="ADAL" clId="{A6474DEF-C11C-409E-94A0-30C6CD6246E1}"/>
    <pc:docChg chg="custSel addSld modSld">
      <pc:chgData name="Adam Nebenzahl" userId="438ab717-4de1-44f6-86f6-3cbb669db71a" providerId="ADAL" clId="{A6474DEF-C11C-409E-94A0-30C6CD6246E1}" dt="2025-01-23T20:47:24.408" v="10" actId="1076"/>
      <pc:docMkLst>
        <pc:docMk/>
      </pc:docMkLst>
      <pc:sldChg chg="modSp mod">
        <pc:chgData name="Adam Nebenzahl" userId="438ab717-4de1-44f6-86f6-3cbb669db71a" providerId="ADAL" clId="{A6474DEF-C11C-409E-94A0-30C6CD6246E1}" dt="2025-01-23T20:47:24.408" v="10" actId="1076"/>
        <pc:sldMkLst>
          <pc:docMk/>
          <pc:sldMk cId="2117681507" sldId="256"/>
        </pc:sldMkLst>
        <pc:spChg chg="mod">
          <ac:chgData name="Adam Nebenzahl" userId="438ab717-4de1-44f6-86f6-3cbb669db71a" providerId="ADAL" clId="{A6474DEF-C11C-409E-94A0-30C6CD6246E1}" dt="2025-01-23T20:47:24.408" v="10" actId="1076"/>
          <ac:spMkLst>
            <pc:docMk/>
            <pc:sldMk cId="2117681507" sldId="256"/>
            <ac:spMk id="6" creationId="{9FAD5A60-40E2-71B4-0DC6-891F811CD0BA}"/>
          </ac:spMkLst>
        </pc:spChg>
      </pc:sldChg>
      <pc:sldChg chg="addSp delSp modSp mod">
        <pc:chgData name="Adam Nebenzahl" userId="438ab717-4de1-44f6-86f6-3cbb669db71a" providerId="ADAL" clId="{A6474DEF-C11C-409E-94A0-30C6CD6246E1}" dt="2025-01-23T19:41:49.048" v="5" actId="207"/>
        <pc:sldMkLst>
          <pc:docMk/>
          <pc:sldMk cId="3104476525" sldId="258"/>
        </pc:sldMkLst>
        <pc:spChg chg="del">
          <ac:chgData name="Adam Nebenzahl" userId="438ab717-4de1-44f6-86f6-3cbb669db71a" providerId="ADAL" clId="{A6474DEF-C11C-409E-94A0-30C6CD6246E1}" dt="2025-01-23T19:41:42.752" v="3" actId="478"/>
          <ac:spMkLst>
            <pc:docMk/>
            <pc:sldMk cId="3104476525" sldId="258"/>
            <ac:spMk id="2" creationId="{23854DE0-6CBF-399F-912B-985BB63CB563}"/>
          </ac:spMkLst>
        </pc:spChg>
        <pc:spChg chg="add mod">
          <ac:chgData name="Adam Nebenzahl" userId="438ab717-4de1-44f6-86f6-3cbb669db71a" providerId="ADAL" clId="{A6474DEF-C11C-409E-94A0-30C6CD6246E1}" dt="2025-01-23T19:41:49.048" v="5" actId="207"/>
          <ac:spMkLst>
            <pc:docMk/>
            <pc:sldMk cId="3104476525" sldId="258"/>
            <ac:spMk id="3" creationId="{39544FD1-E133-1BA6-394E-4506D3A4B399}"/>
          </ac:spMkLst>
        </pc:spChg>
      </pc:sldChg>
      <pc:sldChg chg="addSp delSp modSp mod">
        <pc:chgData name="Adam Nebenzahl" userId="438ab717-4de1-44f6-86f6-3cbb669db71a" providerId="ADAL" clId="{A6474DEF-C11C-409E-94A0-30C6CD6246E1}" dt="2025-01-23T19:42:22.526" v="7"/>
        <pc:sldMkLst>
          <pc:docMk/>
          <pc:sldMk cId="2426940947" sldId="262"/>
        </pc:sldMkLst>
        <pc:spChg chg="del">
          <ac:chgData name="Adam Nebenzahl" userId="438ab717-4de1-44f6-86f6-3cbb669db71a" providerId="ADAL" clId="{A6474DEF-C11C-409E-94A0-30C6CD6246E1}" dt="2025-01-23T19:42:22.102" v="6" actId="478"/>
          <ac:spMkLst>
            <pc:docMk/>
            <pc:sldMk cId="2426940947" sldId="262"/>
            <ac:spMk id="2" creationId="{2467B8B3-B801-3D41-360D-A6F2AB4DBB13}"/>
          </ac:spMkLst>
        </pc:spChg>
        <pc:spChg chg="add mod">
          <ac:chgData name="Adam Nebenzahl" userId="438ab717-4de1-44f6-86f6-3cbb669db71a" providerId="ADAL" clId="{A6474DEF-C11C-409E-94A0-30C6CD6246E1}" dt="2025-01-23T19:42:22.526" v="7"/>
          <ac:spMkLst>
            <pc:docMk/>
            <pc:sldMk cId="2426940947" sldId="262"/>
            <ac:spMk id="3" creationId="{FB61382C-0FAF-152F-A150-9449FC74EFCA}"/>
          </ac:spMkLst>
        </pc:spChg>
      </pc:sldChg>
      <pc:sldChg chg="modSp add mod">
        <pc:chgData name="Adam Nebenzahl" userId="438ab717-4de1-44f6-86f6-3cbb669db71a" providerId="ADAL" clId="{A6474DEF-C11C-409E-94A0-30C6CD6246E1}" dt="2025-01-21T18:52:24.344" v="2" actId="14100"/>
        <pc:sldMkLst>
          <pc:docMk/>
          <pc:sldMk cId="4189667447" sldId="271"/>
        </pc:sldMkLst>
        <pc:spChg chg="mod">
          <ac:chgData name="Adam Nebenzahl" userId="438ab717-4de1-44f6-86f6-3cbb669db71a" providerId="ADAL" clId="{A6474DEF-C11C-409E-94A0-30C6CD6246E1}" dt="2025-01-21T18:52:24.344" v="2" actId="14100"/>
          <ac:spMkLst>
            <pc:docMk/>
            <pc:sldMk cId="4189667447" sldId="271"/>
            <ac:spMk id="2" creationId="{2467B8B3-B801-3D41-360D-A6F2AB4DBB13}"/>
          </ac:spMkLst>
        </pc:spChg>
      </pc:sldChg>
      <pc:sldChg chg="modSp mod">
        <pc:chgData name="Adam Nebenzahl" userId="438ab717-4de1-44f6-86f6-3cbb669db71a" providerId="ADAL" clId="{A6474DEF-C11C-409E-94A0-30C6CD6246E1}" dt="2025-01-23T19:42:36.638" v="8" actId="1076"/>
        <pc:sldMkLst>
          <pc:docMk/>
          <pc:sldMk cId="1975927009" sldId="288"/>
        </pc:sldMkLst>
        <pc:picChg chg="mod">
          <ac:chgData name="Adam Nebenzahl" userId="438ab717-4de1-44f6-86f6-3cbb669db71a" providerId="ADAL" clId="{A6474DEF-C11C-409E-94A0-30C6CD6246E1}" dt="2025-01-23T19:42:36.638" v="8" actId="1076"/>
          <ac:picMkLst>
            <pc:docMk/>
            <pc:sldMk cId="1975927009" sldId="288"/>
            <ac:picMk id="2" creationId="{AF070BDB-CC61-045E-BF07-D06B1761A4F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D02084-630F-B049-AA75-5064A2C4CE2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333790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02084-630F-B049-AA75-5064A2C4CE2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72781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02084-630F-B049-AA75-5064A2C4CE2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3696327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D02084-630F-B049-AA75-5064A2C4CE2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3324966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02084-630F-B049-AA75-5064A2C4CE2F}"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2310299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D02084-630F-B049-AA75-5064A2C4CE2F}"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793787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D02084-630F-B049-AA75-5064A2C4CE2F}"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360531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D02084-630F-B049-AA75-5064A2C4CE2F}"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20710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02084-630F-B049-AA75-5064A2C4CE2F}"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304721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02084-630F-B049-AA75-5064A2C4CE2F}"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409008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D02084-630F-B049-AA75-5064A2C4CE2F}"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63C934-F813-384D-B2BF-9172B6CC4EAF}" type="slidenum">
              <a:rPr lang="en-US" smtClean="0"/>
              <a:t>‹#›</a:t>
            </a:fld>
            <a:endParaRPr lang="en-US"/>
          </a:p>
        </p:txBody>
      </p:sp>
    </p:spTree>
    <p:extLst>
      <p:ext uri="{BB962C8B-B14F-4D97-AF65-F5344CB8AC3E}">
        <p14:creationId xmlns:p14="http://schemas.microsoft.com/office/powerpoint/2010/main" val="2827899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02084-630F-B049-AA75-5064A2C4CE2F}"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63C934-F813-384D-B2BF-9172B6CC4EAF}" type="slidenum">
              <a:rPr lang="en-US" smtClean="0"/>
              <a:t>‹#›</a:t>
            </a:fld>
            <a:endParaRPr lang="en-US"/>
          </a:p>
        </p:txBody>
      </p:sp>
    </p:spTree>
    <p:extLst>
      <p:ext uri="{BB962C8B-B14F-4D97-AF65-F5344CB8AC3E}">
        <p14:creationId xmlns:p14="http://schemas.microsoft.com/office/powerpoint/2010/main" val="1264433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0792EBC-F690-254A-FBA5-F3B2B070A45F}"/>
              </a:ext>
            </a:extLst>
          </p:cNvPr>
          <p:cNvPicPr>
            <a:picLocks noChangeAspect="1"/>
          </p:cNvPicPr>
          <p:nvPr/>
        </p:nvPicPr>
        <p:blipFill>
          <a:blip r:embed="rId2"/>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898D27A8-F542-C49A-C558-C79156B15DC4}"/>
              </a:ext>
            </a:extLst>
          </p:cNvPr>
          <p:cNvSpPr/>
          <p:nvPr/>
        </p:nvSpPr>
        <p:spPr>
          <a:xfrm>
            <a:off x="0" y="0"/>
            <a:ext cx="12192000" cy="307496"/>
          </a:xfrm>
          <a:prstGeom prst="rect">
            <a:avLst/>
          </a:prstGeom>
          <a:solidFill>
            <a:srgbClr val="383B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F4BB5A-C621-284D-CB15-BBC6DDDDE964}"/>
              </a:ext>
            </a:extLst>
          </p:cNvPr>
          <p:cNvSpPr/>
          <p:nvPr/>
        </p:nvSpPr>
        <p:spPr>
          <a:xfrm>
            <a:off x="1026371" y="0"/>
            <a:ext cx="400444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8" name="Picture 17">
            <a:extLst>
              <a:ext uri="{FF2B5EF4-FFF2-40B4-BE49-F238E27FC236}">
                <a16:creationId xmlns:a16="http://schemas.microsoft.com/office/drawing/2014/main" id="{E9CE95DA-7659-64C3-0D89-506B30F93979}"/>
              </a:ext>
            </a:extLst>
          </p:cNvPr>
          <p:cNvPicPr>
            <a:picLocks noChangeAspect="1"/>
          </p:cNvPicPr>
          <p:nvPr/>
        </p:nvPicPr>
        <p:blipFill>
          <a:blip r:embed="rId3"/>
          <a:stretch>
            <a:fillRect/>
          </a:stretch>
        </p:blipFill>
        <p:spPr>
          <a:xfrm>
            <a:off x="1098191" y="0"/>
            <a:ext cx="3860800" cy="2984500"/>
          </a:xfrm>
          <a:prstGeom prst="rect">
            <a:avLst/>
          </a:prstGeom>
        </p:spPr>
      </p:pic>
      <p:sp>
        <p:nvSpPr>
          <p:cNvPr id="6" name="TextBox 5">
            <a:extLst>
              <a:ext uri="{FF2B5EF4-FFF2-40B4-BE49-F238E27FC236}">
                <a16:creationId xmlns:a16="http://schemas.microsoft.com/office/drawing/2014/main" id="{9FAD5A60-40E2-71B4-0DC6-891F811CD0BA}"/>
              </a:ext>
            </a:extLst>
          </p:cNvPr>
          <p:cNvSpPr txBox="1"/>
          <p:nvPr/>
        </p:nvSpPr>
        <p:spPr>
          <a:xfrm>
            <a:off x="5742267" y="1720840"/>
            <a:ext cx="5738277" cy="3416320"/>
          </a:xfrm>
          <a:prstGeom prst="rect">
            <a:avLst/>
          </a:prstGeom>
          <a:noFill/>
        </p:spPr>
        <p:txBody>
          <a:bodyPr wrap="square" rtlCol="0">
            <a:spAutoFit/>
          </a:bodyPr>
          <a:lstStyle/>
          <a:p>
            <a:pPr algn="ctr"/>
            <a:r>
              <a:rPr lang="en-US" sz="5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Expense Reimbursement and Progress Reporting</a:t>
            </a:r>
          </a:p>
        </p:txBody>
      </p:sp>
      <p:sp>
        <p:nvSpPr>
          <p:cNvPr id="8" name="TextBox 7">
            <a:extLst>
              <a:ext uri="{FF2B5EF4-FFF2-40B4-BE49-F238E27FC236}">
                <a16:creationId xmlns:a16="http://schemas.microsoft.com/office/drawing/2014/main" id="{95DF285C-3635-E7EC-3DDE-7B19FE310D61}"/>
              </a:ext>
            </a:extLst>
          </p:cNvPr>
          <p:cNvSpPr txBox="1"/>
          <p:nvPr/>
        </p:nvSpPr>
        <p:spPr>
          <a:xfrm>
            <a:off x="1676400" y="4779817"/>
            <a:ext cx="2770909" cy="1592744"/>
          </a:xfrm>
          <a:prstGeom prst="rect">
            <a:avLst/>
          </a:prstGeom>
          <a:noFill/>
        </p:spPr>
        <p:txBody>
          <a:bodyPr wrap="square" rtlCol="0">
            <a:spAutoFit/>
          </a:bodyPr>
          <a:lstStyle/>
          <a:p>
            <a:pPr algn="ctr">
              <a:spcBef>
                <a:spcPts val="300"/>
              </a:spcBef>
            </a:pPr>
            <a:r>
              <a:rPr lang="en-US" b="1" dirty="0">
                <a:latin typeface="Open Serif Bold" panose="02060502040506020404" pitchFamily="18" charset="0"/>
              </a:rPr>
              <a:t>Prepared for:</a:t>
            </a:r>
          </a:p>
          <a:p>
            <a:pPr algn="ctr">
              <a:spcBef>
                <a:spcPts val="300"/>
              </a:spcBef>
            </a:pPr>
            <a:r>
              <a:rPr lang="en-US" i="1" dirty="0">
                <a:latin typeface="Open Serif Book Italic" panose="02060502040506020404" pitchFamily="18" charset="0"/>
              </a:rPr>
              <a:t>Human Services Funding Recipients</a:t>
            </a:r>
          </a:p>
          <a:p>
            <a:pPr algn="ctr">
              <a:spcBef>
                <a:spcPts val="300"/>
              </a:spcBef>
            </a:pPr>
            <a:endParaRPr lang="en-US" i="1" dirty="0">
              <a:latin typeface="Open Serif Book Italic" panose="02060502040506020404" pitchFamily="18" charset="0"/>
            </a:endParaRPr>
          </a:p>
          <a:p>
            <a:pPr algn="ctr">
              <a:spcBef>
                <a:spcPts val="300"/>
              </a:spcBef>
            </a:pPr>
            <a:r>
              <a:rPr lang="en-US" i="1" dirty="0">
                <a:latin typeface="Open Serif Book Italic" panose="02060502040506020404" pitchFamily="18" charset="0"/>
              </a:rPr>
              <a:t>January 23, 2025</a:t>
            </a:r>
          </a:p>
        </p:txBody>
      </p:sp>
    </p:spTree>
    <p:extLst>
      <p:ext uri="{BB962C8B-B14F-4D97-AF65-F5344CB8AC3E}">
        <p14:creationId xmlns:p14="http://schemas.microsoft.com/office/powerpoint/2010/main" val="2117681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3AD9B-D595-3256-6FD6-2ABBAF77431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525ACF7-4324-F637-32F1-8526360279E4}"/>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7848231-A3A1-8A8B-7A79-45D1197BEE36}"/>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E71A5E43-8256-7EF4-8D5D-9CAE8B655849}"/>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A2DE21B2-A689-15B1-BEDF-D90E912212DD}"/>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57E08285-5ECB-53C4-1250-63D56D068E84}"/>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6920A597-75CE-5345-7488-CE7AEEC3D7F1}"/>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60040B94-796C-FC48-C98B-D5506260B642}"/>
              </a:ext>
            </a:extLst>
          </p:cNvPr>
          <p:cNvSpPr txBox="1"/>
          <p:nvPr/>
        </p:nvSpPr>
        <p:spPr>
          <a:xfrm>
            <a:off x="2228605" y="736271"/>
            <a:ext cx="7718961"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Page Title</a:t>
            </a:r>
          </a:p>
        </p:txBody>
      </p:sp>
      <p:pic>
        <p:nvPicPr>
          <p:cNvPr id="2" name="Picture 1">
            <a:extLst>
              <a:ext uri="{FF2B5EF4-FFF2-40B4-BE49-F238E27FC236}">
                <a16:creationId xmlns:a16="http://schemas.microsoft.com/office/drawing/2014/main" id="{496FA457-746E-0148-1685-AD8AE57D852C}"/>
              </a:ext>
            </a:extLst>
          </p:cNvPr>
          <p:cNvPicPr>
            <a:picLocks noChangeAspect="1"/>
          </p:cNvPicPr>
          <p:nvPr/>
        </p:nvPicPr>
        <p:blipFill>
          <a:blip r:embed="rId3"/>
          <a:stretch>
            <a:fillRect/>
          </a:stretch>
        </p:blipFill>
        <p:spPr>
          <a:xfrm>
            <a:off x="3560400" y="348698"/>
            <a:ext cx="5055370" cy="6509302"/>
          </a:xfrm>
          <a:prstGeom prst="rect">
            <a:avLst/>
          </a:prstGeom>
        </p:spPr>
      </p:pic>
    </p:spTree>
    <p:extLst>
      <p:ext uri="{BB962C8B-B14F-4D97-AF65-F5344CB8AC3E}">
        <p14:creationId xmlns:p14="http://schemas.microsoft.com/office/powerpoint/2010/main" val="162426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70FE5-9F69-CBB1-48FA-21728D9B2BEF}"/>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49C2AFD-80A1-E5FF-7ACC-E3626D00C78A}"/>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E2D7162-1554-DC19-6515-4B9E7E7D6721}"/>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633A2CFD-83C3-2073-35DC-F79A88C6A60C}"/>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27136F3E-749A-A34A-FD0E-D8B3AFA59043}"/>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43B4BBD3-1080-8E67-45D1-ABA41E381030}"/>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A8A8BA78-E955-39B0-7A53-9C6B1DDA8138}"/>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B8EE0605-6E5D-E0A9-45FB-BBD8A4F35211}"/>
              </a:ext>
            </a:extLst>
          </p:cNvPr>
          <p:cNvSpPr txBox="1"/>
          <p:nvPr/>
        </p:nvSpPr>
        <p:spPr>
          <a:xfrm>
            <a:off x="2228605" y="736271"/>
            <a:ext cx="7718961"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What can I invoice and when? </a:t>
            </a:r>
          </a:p>
        </p:txBody>
      </p:sp>
      <p:sp>
        <p:nvSpPr>
          <p:cNvPr id="4" name="TextBox 3">
            <a:extLst>
              <a:ext uri="{FF2B5EF4-FFF2-40B4-BE49-F238E27FC236}">
                <a16:creationId xmlns:a16="http://schemas.microsoft.com/office/drawing/2014/main" id="{8969DA9F-CA0F-3FC2-788B-A5948D6DC2FD}"/>
              </a:ext>
            </a:extLst>
          </p:cNvPr>
          <p:cNvSpPr txBox="1"/>
          <p:nvPr/>
        </p:nvSpPr>
        <p:spPr>
          <a:xfrm>
            <a:off x="250296" y="1652966"/>
            <a:ext cx="11538050" cy="4031873"/>
          </a:xfrm>
          <a:prstGeom prst="rect">
            <a:avLst/>
          </a:prstGeom>
          <a:noFill/>
        </p:spPr>
        <p:txBody>
          <a:bodyPr wrap="square">
            <a:spAutoFit/>
          </a:bodyPr>
          <a:lstStyle/>
          <a:p>
            <a:pPr marL="0" marR="0" indent="0">
              <a:buNone/>
            </a:pPr>
            <a:r>
              <a:rPr lang="en-US" sz="3200" b="1" dirty="0">
                <a:effectLst/>
                <a:latin typeface="Calibri" panose="020F0502020204030204" pitchFamily="34" charset="0"/>
                <a:ea typeface="Aptos" panose="020B0004020202020204" pitchFamily="34" charset="0"/>
              </a:rPr>
              <a:t>Each Month</a:t>
            </a:r>
            <a:r>
              <a:rPr lang="en-US" sz="3200" dirty="0">
                <a:effectLst/>
                <a:latin typeface="Calibri" panose="020F0502020204030204" pitchFamily="34" charset="0"/>
                <a:ea typeface="Aptos" panose="020B0004020202020204" pitchFamily="34" charset="0"/>
              </a:rPr>
              <a:t>: If you wish to submit monthly invoices, total the amount under the “Quarter” column that the month falls under. For example, if you submit a reimbursement request for staff costs for the month of April, put that total in Q2 and specify it is for the month of April in “Additional Comments” at the bottom. The following expenses may be submitted monthly:</a:t>
            </a: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Staff Costs</a:t>
            </a:r>
            <a:endParaRPr lang="en-US" sz="32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Other Operating Expenses: Rent</a:t>
            </a:r>
            <a:endParaRPr lang="en-US" sz="32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3891327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54DBA-7C05-EEDE-6825-333B21DB2D9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C2C288B-2A4D-9F35-BB24-5B229350ADF3}"/>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058B205-0511-87ED-010D-D94C23BA81AF}"/>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CB40C65-5270-BCF5-DDD4-F923D368484F}"/>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5C208582-1220-F669-ED35-F300F55BE955}"/>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6C34CCAB-C1A2-237B-9ACF-DCED86607F79}"/>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1A68E3E7-787D-26B6-8B7C-4D989D8AC266}"/>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D52B28D8-E671-3483-E3BD-8378F8738717}"/>
              </a:ext>
            </a:extLst>
          </p:cNvPr>
          <p:cNvSpPr txBox="1"/>
          <p:nvPr/>
        </p:nvSpPr>
        <p:spPr>
          <a:xfrm>
            <a:off x="2228605" y="736271"/>
            <a:ext cx="7718961"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What can I invoice and when? (Cont’d) </a:t>
            </a:r>
          </a:p>
        </p:txBody>
      </p:sp>
      <p:sp>
        <p:nvSpPr>
          <p:cNvPr id="4" name="TextBox 3">
            <a:extLst>
              <a:ext uri="{FF2B5EF4-FFF2-40B4-BE49-F238E27FC236}">
                <a16:creationId xmlns:a16="http://schemas.microsoft.com/office/drawing/2014/main" id="{FEB3D81C-0F24-3927-B1A6-90ABE737A7F3}"/>
              </a:ext>
            </a:extLst>
          </p:cNvPr>
          <p:cNvSpPr txBox="1"/>
          <p:nvPr/>
        </p:nvSpPr>
        <p:spPr>
          <a:xfrm>
            <a:off x="250296" y="1652966"/>
            <a:ext cx="11538050" cy="4031873"/>
          </a:xfrm>
          <a:prstGeom prst="rect">
            <a:avLst/>
          </a:prstGeom>
          <a:noFill/>
        </p:spPr>
        <p:txBody>
          <a:bodyPr wrap="square">
            <a:spAutoFit/>
          </a:bodyPr>
          <a:lstStyle/>
          <a:p>
            <a:pPr marL="0" marR="0" indent="0">
              <a:buNone/>
            </a:pPr>
            <a:r>
              <a:rPr lang="en-US" sz="3200" b="1" dirty="0">
                <a:effectLst/>
                <a:latin typeface="Calibri" panose="020F0502020204030204" pitchFamily="34" charset="0"/>
                <a:ea typeface="Aptos" panose="020B0004020202020204" pitchFamily="34" charset="0"/>
              </a:rPr>
              <a:t>Each Quarter</a:t>
            </a:r>
            <a:r>
              <a:rPr lang="en-US" sz="3200" dirty="0">
                <a:effectLst/>
                <a:latin typeface="Calibri" panose="020F0502020204030204" pitchFamily="34" charset="0"/>
                <a:ea typeface="Aptos" panose="020B0004020202020204" pitchFamily="34" charset="0"/>
              </a:rPr>
              <a:t>: Please submit the expenses representative of each category in the quarter and total them in the representative quarter. The following expenses are to be submitted quarterly:</a:t>
            </a: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Professional Services/Consultants/Contractors</a:t>
            </a:r>
            <a:endParaRPr lang="en-US" sz="32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Program Supplies</a:t>
            </a:r>
            <a:endParaRPr lang="en-US" sz="32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Scholarships</a:t>
            </a:r>
            <a:endParaRPr lang="en-US" sz="32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3200" dirty="0">
                <a:effectLst/>
                <a:latin typeface="Calibri" panose="020F0502020204030204" pitchFamily="34" charset="0"/>
                <a:ea typeface="Times New Roman" panose="02020603050405020304" pitchFamily="18" charset="0"/>
              </a:rPr>
              <a:t>Other: Promotions/Marketing, Insurance, etc.</a:t>
            </a:r>
            <a:endParaRPr lang="en-US" sz="32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3200" u="sng" dirty="0">
                <a:effectLst/>
                <a:latin typeface="Calibri" panose="020F0502020204030204" pitchFamily="34" charset="0"/>
                <a:ea typeface="Times New Roman" panose="02020603050405020304" pitchFamily="18" charset="0"/>
              </a:rPr>
              <a:t>All other expenses not labeled in monthly</a:t>
            </a:r>
            <a:r>
              <a:rPr lang="en-US" sz="3200" dirty="0">
                <a:effectLst/>
                <a:latin typeface="Calibri" panose="020F0502020204030204" pitchFamily="34" charset="0"/>
                <a:ea typeface="Aptos" panose="020B0004020202020204" pitchFamily="34" charset="0"/>
              </a:rPr>
              <a:t> </a:t>
            </a:r>
          </a:p>
        </p:txBody>
      </p:sp>
    </p:spTree>
    <p:extLst>
      <p:ext uri="{BB962C8B-B14F-4D97-AF65-F5344CB8AC3E}">
        <p14:creationId xmlns:p14="http://schemas.microsoft.com/office/powerpoint/2010/main" val="797904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AADA8-0E8E-A407-4B7A-1FB10999D8F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548AE2A-B1F5-4C48-4434-11D94CD9FD47}"/>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A47D133-F49D-BA2E-D4AC-A687DE41365F}"/>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F8F8A931-2ED7-75F7-DDC4-A22DA661E0C2}"/>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FAFFAF85-93FC-5D71-B3D0-98EC60772CDC}"/>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7EAE94A4-723C-EFF8-B4DA-F2DE5A1552C3}"/>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FA4DD268-196E-8B5D-0589-A9A1C2BA0862}"/>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B8FA27AA-3381-3858-F737-B6EEED61DF1C}"/>
              </a:ext>
            </a:extLst>
          </p:cNvPr>
          <p:cNvSpPr txBox="1"/>
          <p:nvPr/>
        </p:nvSpPr>
        <p:spPr>
          <a:xfrm>
            <a:off x="2228605" y="736271"/>
            <a:ext cx="7718961" cy="523220"/>
          </a:xfrm>
          <a:prstGeom prst="rect">
            <a:avLst/>
          </a:prstGeom>
          <a:noFill/>
        </p:spPr>
        <p:txBody>
          <a:bodyPr wrap="square" rtlCol="0">
            <a:spAutoFit/>
          </a:bodyPr>
          <a:lstStyle/>
          <a:p>
            <a:pPr algn="ctr"/>
            <a:r>
              <a:rPr lang="en-US" sz="2800" b="1" dirty="0">
                <a:latin typeface="Open Sans" panose="020B0606030504020204" pitchFamily="34" charset="0"/>
                <a:ea typeface="Open Sans" panose="020B0606030504020204" pitchFamily="34" charset="0"/>
                <a:cs typeface="Open Sans" panose="020B0606030504020204" pitchFamily="34" charset="0"/>
              </a:rPr>
              <a:t>What can I invoice and when? (Cont’d) </a:t>
            </a:r>
          </a:p>
        </p:txBody>
      </p:sp>
      <p:sp>
        <p:nvSpPr>
          <p:cNvPr id="4" name="TextBox 3">
            <a:extLst>
              <a:ext uri="{FF2B5EF4-FFF2-40B4-BE49-F238E27FC236}">
                <a16:creationId xmlns:a16="http://schemas.microsoft.com/office/drawing/2014/main" id="{DCEE6E2C-7F02-2C86-1806-CFEA0E6F52F6}"/>
              </a:ext>
            </a:extLst>
          </p:cNvPr>
          <p:cNvSpPr txBox="1"/>
          <p:nvPr/>
        </p:nvSpPr>
        <p:spPr>
          <a:xfrm>
            <a:off x="250296" y="1652966"/>
            <a:ext cx="11538050" cy="4401205"/>
          </a:xfrm>
          <a:prstGeom prst="rect">
            <a:avLst/>
          </a:prstGeom>
          <a:noFill/>
        </p:spPr>
        <p:txBody>
          <a:bodyPr wrap="square">
            <a:spAutoFit/>
          </a:bodyPr>
          <a:lstStyle/>
          <a:p>
            <a:pPr marL="0" marR="0" indent="0">
              <a:buNone/>
            </a:pPr>
            <a:r>
              <a:rPr lang="en-US" sz="2800" b="1" dirty="0">
                <a:effectLst/>
                <a:latin typeface="Calibri" panose="020F0502020204030204" pitchFamily="34" charset="0"/>
                <a:ea typeface="Aptos" panose="020B0004020202020204" pitchFamily="34" charset="0"/>
              </a:rPr>
              <a:t>The following expenses will not be reimbursed:</a:t>
            </a:r>
            <a:endParaRPr lang="en-US" sz="28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Gift cards/Cash/Other tangible gifts</a:t>
            </a:r>
            <a:endParaRPr lang="en-US" sz="28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Alcohol</a:t>
            </a:r>
            <a:endParaRPr lang="en-US" sz="28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Gratuity tips beyond 20%</a:t>
            </a:r>
            <a:endParaRPr lang="en-US" sz="28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Unsupported or duplicate expenses</a:t>
            </a:r>
            <a:endParaRPr lang="en-US" sz="28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Expenses not related to the grant agreement</a:t>
            </a:r>
            <a:endParaRPr lang="en-US" sz="28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Personal expenses of staff, vendors, board members or volunteers</a:t>
            </a:r>
            <a:endParaRPr lang="en-US" sz="2800" dirty="0">
              <a:effectLst/>
              <a:latin typeface="Calibri" panose="020F0502020204030204" pitchFamily="34" charset="0"/>
              <a:ea typeface="Aptos" panose="020B0004020202020204" pitchFamily="34" charset="0"/>
            </a:endParaRPr>
          </a:p>
          <a:p>
            <a:pPr marL="342900" marR="0" lvl="0" indent="-342900">
              <a:buFont typeface="Symbol" panose="05050102010706020507" pitchFamily="18" charset="2"/>
              <a:buChar char=""/>
            </a:pPr>
            <a:r>
              <a:rPr lang="en-US" sz="2800" dirty="0">
                <a:effectLst/>
                <a:latin typeface="Calibri" panose="020F0502020204030204" pitchFamily="34" charset="0"/>
                <a:ea typeface="Times New Roman" panose="02020603050405020304" pitchFamily="18" charset="0"/>
              </a:rPr>
              <a:t>Legal expenses (unless specifically allowed by the contract)</a:t>
            </a:r>
          </a:p>
          <a:p>
            <a:pPr marL="342900" marR="0" lvl="0" indent="-342900">
              <a:buFont typeface="Symbol" panose="05050102010706020507" pitchFamily="18" charset="2"/>
              <a:buChar char=""/>
            </a:pPr>
            <a:r>
              <a:rPr lang="en-US" sz="2800" dirty="0">
                <a:latin typeface="Calibri" panose="020F0502020204030204" pitchFamily="34" charset="0"/>
                <a:ea typeface="Aptos" panose="020B0004020202020204" pitchFamily="34" charset="0"/>
              </a:rPr>
              <a:t>*The City reserves the right to not reimburse for expenses if they do not align with City Expense Policies.</a:t>
            </a:r>
            <a:endParaRPr lang="en-US" sz="2800" dirty="0">
              <a:effectLst/>
              <a:latin typeface="Calibri" panose="020F0502020204030204" pitchFamily="34" charset="0"/>
              <a:ea typeface="Aptos" panose="020B0004020202020204" pitchFamily="34" charset="0"/>
            </a:endParaRPr>
          </a:p>
        </p:txBody>
      </p:sp>
    </p:spTree>
    <p:extLst>
      <p:ext uri="{BB962C8B-B14F-4D97-AF65-F5344CB8AC3E}">
        <p14:creationId xmlns:p14="http://schemas.microsoft.com/office/powerpoint/2010/main" val="319732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6B5E704-8991-906C-104E-16469A957451}"/>
              </a:ext>
            </a:extLst>
          </p:cNvPr>
          <p:cNvSpPr/>
          <p:nvPr/>
        </p:nvSpPr>
        <p:spPr>
          <a:xfrm>
            <a:off x="0" y="0"/>
            <a:ext cx="12192000" cy="6858000"/>
          </a:xfrm>
          <a:prstGeom prst="rect">
            <a:avLst/>
          </a:prstGeom>
          <a:solidFill>
            <a:srgbClr val="645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B41B2B-DE2E-30E0-7655-9577AD3D3EFB}"/>
              </a:ext>
            </a:extLst>
          </p:cNvPr>
          <p:cNvSpPr txBox="1"/>
          <p:nvPr/>
        </p:nvSpPr>
        <p:spPr>
          <a:xfrm>
            <a:off x="2236519" y="2412671"/>
            <a:ext cx="7718961"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Progress Reporting</a:t>
            </a:r>
          </a:p>
        </p:txBody>
      </p:sp>
      <p:sp>
        <p:nvSpPr>
          <p:cNvPr id="3" name="TextBox 2">
            <a:extLst>
              <a:ext uri="{FF2B5EF4-FFF2-40B4-BE49-F238E27FC236}">
                <a16:creationId xmlns:a16="http://schemas.microsoft.com/office/drawing/2014/main" id="{FB61382C-0FAF-152F-A150-9449FC74EFCA}"/>
              </a:ext>
            </a:extLst>
          </p:cNvPr>
          <p:cNvSpPr txBox="1"/>
          <p:nvPr/>
        </p:nvSpPr>
        <p:spPr>
          <a:xfrm>
            <a:off x="298288" y="6428674"/>
            <a:ext cx="3140034" cy="230832"/>
          </a:xfrm>
          <a:prstGeom prst="rect">
            <a:avLst/>
          </a:prstGeom>
          <a:noFill/>
        </p:spPr>
        <p:txBody>
          <a:bodyPr wrap="square" rtlCol="0">
            <a:spAutoFit/>
          </a:bodyPr>
          <a:lstStyle/>
          <a:p>
            <a:r>
              <a:rPr lang="en-US" sz="900" i="1" dirty="0">
                <a:solidFill>
                  <a:schemeClr val="bg1"/>
                </a:solidFill>
                <a:latin typeface="Open Serif Book Italic" panose="02060502040506020404" pitchFamily="18" charset="0"/>
              </a:rPr>
              <a:t>Expense Reimbursement and Progress Reporting</a:t>
            </a:r>
          </a:p>
        </p:txBody>
      </p:sp>
    </p:spTree>
    <p:extLst>
      <p:ext uri="{BB962C8B-B14F-4D97-AF65-F5344CB8AC3E}">
        <p14:creationId xmlns:p14="http://schemas.microsoft.com/office/powerpoint/2010/main" val="2426940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6B5E704-8991-906C-104E-16469A957451}"/>
              </a:ext>
            </a:extLst>
          </p:cNvPr>
          <p:cNvSpPr/>
          <p:nvPr/>
        </p:nvSpPr>
        <p:spPr>
          <a:xfrm>
            <a:off x="0" y="0"/>
            <a:ext cx="12192000" cy="344384"/>
          </a:xfrm>
          <a:prstGeom prst="rect">
            <a:avLst/>
          </a:prstGeom>
          <a:solidFill>
            <a:srgbClr val="645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4AAF419-5C43-1237-BCC5-D6680AC13CB7}"/>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854EE2EE-59F6-693D-D657-707F2AB2CEC2}"/>
              </a:ext>
            </a:extLst>
          </p:cNvPr>
          <p:cNvSpPr txBox="1"/>
          <p:nvPr/>
        </p:nvSpPr>
        <p:spPr>
          <a:xfrm>
            <a:off x="10957958"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3F34AF53-6F0C-A7AE-C609-0B47A56F247A}"/>
              </a:ext>
            </a:extLst>
          </p:cNvPr>
          <p:cNvSpPr txBox="1"/>
          <p:nvPr/>
        </p:nvSpPr>
        <p:spPr>
          <a:xfrm>
            <a:off x="298288" y="6497636"/>
            <a:ext cx="2492728" cy="246221"/>
          </a:xfrm>
          <a:prstGeom prst="rect">
            <a:avLst/>
          </a:prstGeom>
          <a:noFill/>
        </p:spPr>
        <p:txBody>
          <a:bodyPr wrap="square" rtlCol="0">
            <a:spAutoFit/>
          </a:bodyPr>
          <a:lstStyle/>
          <a:p>
            <a:r>
              <a:rPr lang="en-US" sz="1000" i="1" dirty="0">
                <a:latin typeface="Open Serif Book Italic" panose="02060502040506020404" pitchFamily="18" charset="0"/>
              </a:rPr>
              <a:t>Name of Presentation</a:t>
            </a:r>
          </a:p>
        </p:txBody>
      </p:sp>
      <p:sp>
        <p:nvSpPr>
          <p:cNvPr id="9" name="TextBox 8">
            <a:extLst>
              <a:ext uri="{FF2B5EF4-FFF2-40B4-BE49-F238E27FC236}">
                <a16:creationId xmlns:a16="http://schemas.microsoft.com/office/drawing/2014/main" id="{1FE27B85-068D-40A8-D7DD-0B3CCEB7FABD}"/>
              </a:ext>
            </a:extLst>
          </p:cNvPr>
          <p:cNvSpPr txBox="1"/>
          <p:nvPr/>
        </p:nvSpPr>
        <p:spPr>
          <a:xfrm>
            <a:off x="250296" y="429326"/>
            <a:ext cx="2868165" cy="369332"/>
          </a:xfrm>
          <a:prstGeom prst="rect">
            <a:avLst/>
          </a:prstGeom>
          <a:noFill/>
        </p:spPr>
        <p:txBody>
          <a:bodyPr wrap="square" rtlCol="0">
            <a:spAutoFit/>
          </a:bodyPr>
          <a:lstStyle/>
          <a:p>
            <a:r>
              <a:rPr lang="en-US" sz="1200" b="1" dirty="0">
                <a:solidFill>
                  <a:srgbClr val="645E7A"/>
                </a:solidFill>
                <a:latin typeface="Open Sans" panose="020B0606030504020204" pitchFamily="34" charset="0"/>
                <a:ea typeface="Open Sans" panose="020B0606030504020204" pitchFamily="34" charset="0"/>
                <a:cs typeface="Open Sans" panose="020B0606030504020204" pitchFamily="34" charset="0"/>
              </a:rPr>
              <a:t>Progress</a:t>
            </a:r>
            <a:r>
              <a:rPr lang="en-US" b="1" dirty="0">
                <a:solidFill>
                  <a:srgbClr val="645E7A"/>
                </a:solidFill>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645E7A"/>
                </a:solidFill>
                <a:latin typeface="Open Sans" panose="020B0606030504020204" pitchFamily="34" charset="0"/>
                <a:ea typeface="Open Sans" panose="020B0606030504020204" pitchFamily="34" charset="0"/>
                <a:cs typeface="Open Sans" panose="020B0606030504020204" pitchFamily="34" charset="0"/>
              </a:rPr>
              <a:t>Reporting</a:t>
            </a:r>
            <a:endParaRPr lang="en-US" b="1" dirty="0">
              <a:solidFill>
                <a:srgbClr val="645E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E1885131-6D66-5B30-C71A-F37FF538B24F}"/>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921C92A-9B71-4AA0-D4D6-571E4DD4471F}"/>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pic>
        <p:nvPicPr>
          <p:cNvPr id="4" name="Picture 3">
            <a:extLst>
              <a:ext uri="{FF2B5EF4-FFF2-40B4-BE49-F238E27FC236}">
                <a16:creationId xmlns:a16="http://schemas.microsoft.com/office/drawing/2014/main" id="{FC1DD38A-1D61-23EE-997F-59BF780C1395}"/>
              </a:ext>
            </a:extLst>
          </p:cNvPr>
          <p:cNvPicPr>
            <a:picLocks noChangeAspect="1"/>
          </p:cNvPicPr>
          <p:nvPr/>
        </p:nvPicPr>
        <p:blipFill>
          <a:blip r:embed="rId3"/>
          <a:srcRect t="-1" b="86165"/>
          <a:stretch/>
        </p:blipFill>
        <p:spPr>
          <a:xfrm>
            <a:off x="1291569" y="860046"/>
            <a:ext cx="9438774" cy="784772"/>
          </a:xfrm>
          <a:prstGeom prst="rect">
            <a:avLst/>
          </a:prstGeom>
        </p:spPr>
      </p:pic>
      <p:pic>
        <p:nvPicPr>
          <p:cNvPr id="5" name="Picture 4">
            <a:extLst>
              <a:ext uri="{FF2B5EF4-FFF2-40B4-BE49-F238E27FC236}">
                <a16:creationId xmlns:a16="http://schemas.microsoft.com/office/drawing/2014/main" id="{F4F199A4-F209-12D1-02CE-7988F49C69FE}"/>
              </a:ext>
            </a:extLst>
          </p:cNvPr>
          <p:cNvPicPr>
            <a:picLocks noChangeAspect="1"/>
          </p:cNvPicPr>
          <p:nvPr/>
        </p:nvPicPr>
        <p:blipFill>
          <a:blip r:embed="rId4"/>
          <a:stretch>
            <a:fillRect/>
          </a:stretch>
        </p:blipFill>
        <p:spPr>
          <a:xfrm>
            <a:off x="1291569" y="1644820"/>
            <a:ext cx="9438774" cy="4517008"/>
          </a:xfrm>
          <a:prstGeom prst="rect">
            <a:avLst/>
          </a:prstGeom>
        </p:spPr>
      </p:pic>
    </p:spTree>
    <p:extLst>
      <p:ext uri="{BB962C8B-B14F-4D97-AF65-F5344CB8AC3E}">
        <p14:creationId xmlns:p14="http://schemas.microsoft.com/office/powerpoint/2010/main" val="137593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D233D-08B6-D1BC-B3CB-5DC09A2011F4}"/>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42C1F0CB-EAC1-E387-8EFD-F1049CA563B1}"/>
              </a:ext>
            </a:extLst>
          </p:cNvPr>
          <p:cNvSpPr/>
          <p:nvPr/>
        </p:nvSpPr>
        <p:spPr>
          <a:xfrm>
            <a:off x="0" y="0"/>
            <a:ext cx="12192000" cy="344384"/>
          </a:xfrm>
          <a:prstGeom prst="rect">
            <a:avLst/>
          </a:prstGeom>
          <a:solidFill>
            <a:srgbClr val="645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71FC93B1-C4E7-1E8E-991C-46AFF27143DB}"/>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F48AFB48-272F-DF4E-13DB-3F8CC4E1374C}"/>
              </a:ext>
            </a:extLst>
          </p:cNvPr>
          <p:cNvSpPr txBox="1"/>
          <p:nvPr/>
        </p:nvSpPr>
        <p:spPr>
          <a:xfrm>
            <a:off x="10957958"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C93C264B-963E-B4CD-8326-8F4D9B138EF8}"/>
              </a:ext>
            </a:extLst>
          </p:cNvPr>
          <p:cNvSpPr txBox="1"/>
          <p:nvPr/>
        </p:nvSpPr>
        <p:spPr>
          <a:xfrm>
            <a:off x="298288" y="6497636"/>
            <a:ext cx="2492728" cy="246221"/>
          </a:xfrm>
          <a:prstGeom prst="rect">
            <a:avLst/>
          </a:prstGeom>
          <a:noFill/>
        </p:spPr>
        <p:txBody>
          <a:bodyPr wrap="square" rtlCol="0">
            <a:spAutoFit/>
          </a:bodyPr>
          <a:lstStyle/>
          <a:p>
            <a:r>
              <a:rPr lang="en-US" sz="1000" i="1" dirty="0">
                <a:latin typeface="Open Serif Book Italic" panose="02060502040506020404" pitchFamily="18" charset="0"/>
              </a:rPr>
              <a:t>Name of Presentation</a:t>
            </a:r>
          </a:p>
        </p:txBody>
      </p:sp>
      <p:sp>
        <p:nvSpPr>
          <p:cNvPr id="9" name="TextBox 8">
            <a:extLst>
              <a:ext uri="{FF2B5EF4-FFF2-40B4-BE49-F238E27FC236}">
                <a16:creationId xmlns:a16="http://schemas.microsoft.com/office/drawing/2014/main" id="{DB4220C2-DA08-1B28-BDAD-8903A9EC8BDC}"/>
              </a:ext>
            </a:extLst>
          </p:cNvPr>
          <p:cNvSpPr txBox="1"/>
          <p:nvPr/>
        </p:nvSpPr>
        <p:spPr>
          <a:xfrm>
            <a:off x="250296" y="429326"/>
            <a:ext cx="2868165" cy="369332"/>
          </a:xfrm>
          <a:prstGeom prst="rect">
            <a:avLst/>
          </a:prstGeom>
          <a:noFill/>
        </p:spPr>
        <p:txBody>
          <a:bodyPr wrap="square" rtlCol="0">
            <a:spAutoFit/>
          </a:bodyPr>
          <a:lstStyle/>
          <a:p>
            <a:r>
              <a:rPr lang="en-US" sz="1200" b="1" dirty="0">
                <a:solidFill>
                  <a:srgbClr val="645E7A"/>
                </a:solidFill>
                <a:latin typeface="Open Sans" panose="020B0606030504020204" pitchFamily="34" charset="0"/>
                <a:ea typeface="Open Sans" panose="020B0606030504020204" pitchFamily="34" charset="0"/>
                <a:cs typeface="Open Sans" panose="020B0606030504020204" pitchFamily="34" charset="0"/>
              </a:rPr>
              <a:t>Progress</a:t>
            </a:r>
            <a:r>
              <a:rPr lang="en-US" b="1" dirty="0">
                <a:solidFill>
                  <a:srgbClr val="645E7A"/>
                </a:solidFill>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645E7A"/>
                </a:solidFill>
                <a:latin typeface="Open Sans" panose="020B0606030504020204" pitchFamily="34" charset="0"/>
                <a:ea typeface="Open Sans" panose="020B0606030504020204" pitchFamily="34" charset="0"/>
                <a:cs typeface="Open Sans" panose="020B0606030504020204" pitchFamily="34" charset="0"/>
              </a:rPr>
              <a:t>Reporting</a:t>
            </a:r>
            <a:endParaRPr lang="en-US" b="1" dirty="0">
              <a:solidFill>
                <a:srgbClr val="645E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DCE25D5A-F97F-D097-A493-350B5BDEE625}"/>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241C7D0-F768-35FF-5DAB-1FCC959962C9}"/>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pic>
        <p:nvPicPr>
          <p:cNvPr id="2" name="Picture 1">
            <a:extLst>
              <a:ext uri="{FF2B5EF4-FFF2-40B4-BE49-F238E27FC236}">
                <a16:creationId xmlns:a16="http://schemas.microsoft.com/office/drawing/2014/main" id="{D37E567A-62B9-1337-38E6-6FF2AAA04A33}"/>
              </a:ext>
            </a:extLst>
          </p:cNvPr>
          <p:cNvPicPr>
            <a:picLocks noChangeAspect="1"/>
          </p:cNvPicPr>
          <p:nvPr/>
        </p:nvPicPr>
        <p:blipFill>
          <a:blip r:embed="rId3"/>
          <a:srcRect b="86072"/>
          <a:stretch/>
        </p:blipFill>
        <p:spPr>
          <a:xfrm>
            <a:off x="972631" y="918134"/>
            <a:ext cx="9667373" cy="728833"/>
          </a:xfrm>
          <a:prstGeom prst="rect">
            <a:avLst/>
          </a:prstGeom>
        </p:spPr>
      </p:pic>
      <p:pic>
        <p:nvPicPr>
          <p:cNvPr id="6" name="Picture 5">
            <a:extLst>
              <a:ext uri="{FF2B5EF4-FFF2-40B4-BE49-F238E27FC236}">
                <a16:creationId xmlns:a16="http://schemas.microsoft.com/office/drawing/2014/main" id="{6DC26AC0-4853-101A-15B7-0D300133A600}"/>
              </a:ext>
            </a:extLst>
          </p:cNvPr>
          <p:cNvPicPr>
            <a:picLocks noChangeAspect="1"/>
          </p:cNvPicPr>
          <p:nvPr/>
        </p:nvPicPr>
        <p:blipFill>
          <a:blip r:embed="rId4"/>
          <a:stretch>
            <a:fillRect/>
          </a:stretch>
        </p:blipFill>
        <p:spPr>
          <a:xfrm>
            <a:off x="977256" y="1644820"/>
            <a:ext cx="9667373" cy="4669712"/>
          </a:xfrm>
          <a:prstGeom prst="rect">
            <a:avLst/>
          </a:prstGeom>
        </p:spPr>
      </p:pic>
    </p:spTree>
    <p:extLst>
      <p:ext uri="{BB962C8B-B14F-4D97-AF65-F5344CB8AC3E}">
        <p14:creationId xmlns:p14="http://schemas.microsoft.com/office/powerpoint/2010/main" val="3297682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A0F48-013B-F6E9-ABB1-948CA94C4E1E}"/>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2A7D4602-B7F6-493D-91CF-53FF065EB146}"/>
              </a:ext>
            </a:extLst>
          </p:cNvPr>
          <p:cNvSpPr/>
          <p:nvPr/>
        </p:nvSpPr>
        <p:spPr>
          <a:xfrm>
            <a:off x="0" y="0"/>
            <a:ext cx="12192000" cy="344384"/>
          </a:xfrm>
          <a:prstGeom prst="rect">
            <a:avLst/>
          </a:prstGeom>
          <a:solidFill>
            <a:srgbClr val="645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07D6798-BAAD-5E31-095B-2E5AAD2DD181}"/>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79A81495-E6E2-59BB-0CA1-F3CA2772D10D}"/>
              </a:ext>
            </a:extLst>
          </p:cNvPr>
          <p:cNvSpPr txBox="1"/>
          <p:nvPr/>
        </p:nvSpPr>
        <p:spPr>
          <a:xfrm>
            <a:off x="10957958"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F816F90C-E59F-7C38-2981-E2B4DB3B600F}"/>
              </a:ext>
            </a:extLst>
          </p:cNvPr>
          <p:cNvSpPr txBox="1"/>
          <p:nvPr/>
        </p:nvSpPr>
        <p:spPr>
          <a:xfrm>
            <a:off x="298288" y="6497636"/>
            <a:ext cx="2492728" cy="246221"/>
          </a:xfrm>
          <a:prstGeom prst="rect">
            <a:avLst/>
          </a:prstGeom>
          <a:noFill/>
        </p:spPr>
        <p:txBody>
          <a:bodyPr wrap="square" rtlCol="0">
            <a:spAutoFit/>
          </a:bodyPr>
          <a:lstStyle/>
          <a:p>
            <a:r>
              <a:rPr lang="en-US" sz="1000" i="1" dirty="0">
                <a:latin typeface="Open Serif Book Italic" panose="02060502040506020404" pitchFamily="18" charset="0"/>
              </a:rPr>
              <a:t>Name of Presentation</a:t>
            </a:r>
          </a:p>
        </p:txBody>
      </p:sp>
      <p:sp>
        <p:nvSpPr>
          <p:cNvPr id="9" name="TextBox 8">
            <a:extLst>
              <a:ext uri="{FF2B5EF4-FFF2-40B4-BE49-F238E27FC236}">
                <a16:creationId xmlns:a16="http://schemas.microsoft.com/office/drawing/2014/main" id="{31CA90A2-39C4-D0F3-19E6-B390C49736E1}"/>
              </a:ext>
            </a:extLst>
          </p:cNvPr>
          <p:cNvSpPr txBox="1"/>
          <p:nvPr/>
        </p:nvSpPr>
        <p:spPr>
          <a:xfrm>
            <a:off x="250296" y="429326"/>
            <a:ext cx="2868165" cy="369332"/>
          </a:xfrm>
          <a:prstGeom prst="rect">
            <a:avLst/>
          </a:prstGeom>
          <a:noFill/>
        </p:spPr>
        <p:txBody>
          <a:bodyPr wrap="square" rtlCol="0">
            <a:spAutoFit/>
          </a:bodyPr>
          <a:lstStyle/>
          <a:p>
            <a:r>
              <a:rPr lang="en-US" sz="1200" b="1" dirty="0">
                <a:solidFill>
                  <a:srgbClr val="645E7A"/>
                </a:solidFill>
                <a:latin typeface="Open Sans" panose="020B0606030504020204" pitchFamily="34" charset="0"/>
                <a:ea typeface="Open Sans" panose="020B0606030504020204" pitchFamily="34" charset="0"/>
                <a:cs typeface="Open Sans" panose="020B0606030504020204" pitchFamily="34" charset="0"/>
              </a:rPr>
              <a:t>Progress</a:t>
            </a:r>
            <a:r>
              <a:rPr lang="en-US" b="1" dirty="0">
                <a:solidFill>
                  <a:srgbClr val="645E7A"/>
                </a:solidFill>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645E7A"/>
                </a:solidFill>
                <a:latin typeface="Open Sans" panose="020B0606030504020204" pitchFamily="34" charset="0"/>
                <a:ea typeface="Open Sans" panose="020B0606030504020204" pitchFamily="34" charset="0"/>
                <a:cs typeface="Open Sans" panose="020B0606030504020204" pitchFamily="34" charset="0"/>
              </a:rPr>
              <a:t>Reporting</a:t>
            </a:r>
            <a:endParaRPr lang="en-US" b="1" dirty="0">
              <a:solidFill>
                <a:srgbClr val="645E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DE8FD5A5-C3D8-0BBD-1963-CB0BC13F3315}"/>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68F89C-0A89-2B44-3F1A-57B8EFA92A18}"/>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pic>
        <p:nvPicPr>
          <p:cNvPr id="4" name="Picture 3">
            <a:extLst>
              <a:ext uri="{FF2B5EF4-FFF2-40B4-BE49-F238E27FC236}">
                <a16:creationId xmlns:a16="http://schemas.microsoft.com/office/drawing/2014/main" id="{A7AC15E5-3E81-549D-F56E-69BBFF93FA22}"/>
              </a:ext>
            </a:extLst>
          </p:cNvPr>
          <p:cNvPicPr>
            <a:picLocks noChangeAspect="1"/>
          </p:cNvPicPr>
          <p:nvPr/>
        </p:nvPicPr>
        <p:blipFill>
          <a:blip r:embed="rId3"/>
          <a:srcRect b="86245"/>
          <a:stretch/>
        </p:blipFill>
        <p:spPr>
          <a:xfrm>
            <a:off x="797850" y="965155"/>
            <a:ext cx="10093998" cy="745438"/>
          </a:xfrm>
          <a:prstGeom prst="rect">
            <a:avLst/>
          </a:prstGeom>
        </p:spPr>
      </p:pic>
      <p:pic>
        <p:nvPicPr>
          <p:cNvPr id="5" name="Picture 4">
            <a:extLst>
              <a:ext uri="{FF2B5EF4-FFF2-40B4-BE49-F238E27FC236}">
                <a16:creationId xmlns:a16="http://schemas.microsoft.com/office/drawing/2014/main" id="{3CAF7D9C-3ECD-2848-5C07-80F91C674EC9}"/>
              </a:ext>
            </a:extLst>
          </p:cNvPr>
          <p:cNvPicPr>
            <a:picLocks noChangeAspect="1"/>
          </p:cNvPicPr>
          <p:nvPr/>
        </p:nvPicPr>
        <p:blipFill>
          <a:blip r:embed="rId4"/>
          <a:stretch>
            <a:fillRect/>
          </a:stretch>
        </p:blipFill>
        <p:spPr>
          <a:xfrm>
            <a:off x="785422" y="1701098"/>
            <a:ext cx="10118855" cy="4682395"/>
          </a:xfrm>
          <a:prstGeom prst="rect">
            <a:avLst/>
          </a:prstGeom>
        </p:spPr>
      </p:pic>
    </p:spTree>
    <p:extLst>
      <p:ext uri="{BB962C8B-B14F-4D97-AF65-F5344CB8AC3E}">
        <p14:creationId xmlns:p14="http://schemas.microsoft.com/office/powerpoint/2010/main" val="4198512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015DB-D64B-BC3A-026E-EAEBD658BC2F}"/>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71562FD4-C840-7B8C-C7AF-60A1DFBA836D}"/>
              </a:ext>
            </a:extLst>
          </p:cNvPr>
          <p:cNvSpPr/>
          <p:nvPr/>
        </p:nvSpPr>
        <p:spPr>
          <a:xfrm>
            <a:off x="0" y="0"/>
            <a:ext cx="12192000" cy="344384"/>
          </a:xfrm>
          <a:prstGeom prst="rect">
            <a:avLst/>
          </a:prstGeom>
          <a:solidFill>
            <a:srgbClr val="645E7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98F4B6E6-5D71-2500-2C9A-A0588BFA4F9D}"/>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9ADDDE3C-EFAA-3E59-DDC9-DB5480B5F473}"/>
              </a:ext>
            </a:extLst>
          </p:cNvPr>
          <p:cNvSpPr txBox="1"/>
          <p:nvPr/>
        </p:nvSpPr>
        <p:spPr>
          <a:xfrm>
            <a:off x="10957958"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1224B9A2-AA84-3543-1B83-120AA0A5EF22}"/>
              </a:ext>
            </a:extLst>
          </p:cNvPr>
          <p:cNvSpPr txBox="1"/>
          <p:nvPr/>
        </p:nvSpPr>
        <p:spPr>
          <a:xfrm>
            <a:off x="298288" y="6497636"/>
            <a:ext cx="2492728" cy="246221"/>
          </a:xfrm>
          <a:prstGeom prst="rect">
            <a:avLst/>
          </a:prstGeom>
          <a:noFill/>
        </p:spPr>
        <p:txBody>
          <a:bodyPr wrap="square" rtlCol="0">
            <a:spAutoFit/>
          </a:bodyPr>
          <a:lstStyle/>
          <a:p>
            <a:r>
              <a:rPr lang="en-US" sz="1000" i="1" dirty="0">
                <a:latin typeface="Open Serif Book Italic" panose="02060502040506020404" pitchFamily="18" charset="0"/>
              </a:rPr>
              <a:t>Name of Presentation</a:t>
            </a:r>
          </a:p>
        </p:txBody>
      </p:sp>
      <p:sp>
        <p:nvSpPr>
          <p:cNvPr id="9" name="TextBox 8">
            <a:extLst>
              <a:ext uri="{FF2B5EF4-FFF2-40B4-BE49-F238E27FC236}">
                <a16:creationId xmlns:a16="http://schemas.microsoft.com/office/drawing/2014/main" id="{ABA51AFA-56EC-3BC5-D58B-4E342843C175}"/>
              </a:ext>
            </a:extLst>
          </p:cNvPr>
          <p:cNvSpPr txBox="1"/>
          <p:nvPr/>
        </p:nvSpPr>
        <p:spPr>
          <a:xfrm>
            <a:off x="250296" y="429326"/>
            <a:ext cx="2868165" cy="369332"/>
          </a:xfrm>
          <a:prstGeom prst="rect">
            <a:avLst/>
          </a:prstGeom>
          <a:noFill/>
        </p:spPr>
        <p:txBody>
          <a:bodyPr wrap="square" rtlCol="0">
            <a:spAutoFit/>
          </a:bodyPr>
          <a:lstStyle/>
          <a:p>
            <a:r>
              <a:rPr lang="en-US" sz="1200" b="1" dirty="0">
                <a:solidFill>
                  <a:srgbClr val="645E7A"/>
                </a:solidFill>
                <a:latin typeface="Open Sans" panose="020B0606030504020204" pitchFamily="34" charset="0"/>
                <a:ea typeface="Open Sans" panose="020B0606030504020204" pitchFamily="34" charset="0"/>
                <a:cs typeface="Open Sans" panose="020B0606030504020204" pitchFamily="34" charset="0"/>
              </a:rPr>
              <a:t>Progress</a:t>
            </a:r>
            <a:r>
              <a:rPr lang="en-US" b="1" dirty="0">
                <a:solidFill>
                  <a:srgbClr val="645E7A"/>
                </a:solidFill>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rgbClr val="645E7A"/>
                </a:solidFill>
                <a:latin typeface="Open Sans" panose="020B0606030504020204" pitchFamily="34" charset="0"/>
                <a:ea typeface="Open Sans" panose="020B0606030504020204" pitchFamily="34" charset="0"/>
                <a:cs typeface="Open Sans" panose="020B0606030504020204" pitchFamily="34" charset="0"/>
              </a:rPr>
              <a:t>Reporting</a:t>
            </a:r>
            <a:endParaRPr lang="en-US" b="1" dirty="0">
              <a:solidFill>
                <a:srgbClr val="645E7A"/>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Rectangle 29">
            <a:extLst>
              <a:ext uri="{FF2B5EF4-FFF2-40B4-BE49-F238E27FC236}">
                <a16:creationId xmlns:a16="http://schemas.microsoft.com/office/drawing/2014/main" id="{600D2F92-C2B2-150A-822D-B727EC9367AC}"/>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9131BF-6B78-B52A-39D7-1AE34DFBB45F}"/>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pic>
        <p:nvPicPr>
          <p:cNvPr id="2" name="Picture 1">
            <a:extLst>
              <a:ext uri="{FF2B5EF4-FFF2-40B4-BE49-F238E27FC236}">
                <a16:creationId xmlns:a16="http://schemas.microsoft.com/office/drawing/2014/main" id="{AF070BDB-CC61-045E-BF07-D06B1761A4F8}"/>
              </a:ext>
            </a:extLst>
          </p:cNvPr>
          <p:cNvPicPr>
            <a:picLocks noChangeAspect="1"/>
          </p:cNvPicPr>
          <p:nvPr/>
        </p:nvPicPr>
        <p:blipFill>
          <a:blip r:embed="rId3"/>
          <a:stretch>
            <a:fillRect/>
          </a:stretch>
        </p:blipFill>
        <p:spPr>
          <a:xfrm>
            <a:off x="1819860" y="886371"/>
            <a:ext cx="8552279" cy="5457952"/>
          </a:xfrm>
          <a:prstGeom prst="rect">
            <a:avLst/>
          </a:prstGeom>
        </p:spPr>
      </p:pic>
      <p:cxnSp>
        <p:nvCxnSpPr>
          <p:cNvPr id="6" name="Straight Connector 5">
            <a:extLst>
              <a:ext uri="{FF2B5EF4-FFF2-40B4-BE49-F238E27FC236}">
                <a16:creationId xmlns:a16="http://schemas.microsoft.com/office/drawing/2014/main" id="{971BB566-43A1-FC29-2B2A-6BBBFCA51937}"/>
              </a:ext>
            </a:extLst>
          </p:cNvPr>
          <p:cNvCxnSpPr>
            <a:cxnSpLocks/>
          </p:cNvCxnSpPr>
          <p:nvPr/>
        </p:nvCxnSpPr>
        <p:spPr>
          <a:xfrm>
            <a:off x="2732252" y="1356163"/>
            <a:ext cx="1683337" cy="0"/>
          </a:xfrm>
          <a:prstGeom prst="line">
            <a:avLst/>
          </a:prstGeom>
          <a:ln w="76200">
            <a:solidFill>
              <a:srgbClr val="FF0000"/>
            </a:solidFill>
          </a:ln>
        </p:spPr>
        <p:style>
          <a:lnRef idx="3">
            <a:schemeClr val="accent2"/>
          </a:lnRef>
          <a:fillRef idx="0">
            <a:schemeClr val="accent2"/>
          </a:fillRef>
          <a:effectRef idx="2">
            <a:schemeClr val="accent2"/>
          </a:effectRef>
          <a:fontRef idx="minor">
            <a:schemeClr val="tx1"/>
          </a:fontRef>
        </p:style>
      </p:cxnSp>
      <p:sp>
        <p:nvSpPr>
          <p:cNvPr id="7" name="Rectangle 6">
            <a:extLst>
              <a:ext uri="{FF2B5EF4-FFF2-40B4-BE49-F238E27FC236}">
                <a16:creationId xmlns:a16="http://schemas.microsoft.com/office/drawing/2014/main" id="{758D9180-416C-C0B3-B585-24D1DAE84720}"/>
              </a:ext>
            </a:extLst>
          </p:cNvPr>
          <p:cNvSpPr/>
          <p:nvPr/>
        </p:nvSpPr>
        <p:spPr>
          <a:xfrm>
            <a:off x="2732252" y="1208742"/>
            <a:ext cx="1683337" cy="141261"/>
          </a:xfrm>
          <a:prstGeom prst="rect">
            <a:avLst/>
          </a:prstGeom>
          <a:noFill/>
          <a:ln>
            <a:solidFill>
              <a:srgbClr val="FFFF00"/>
            </a:solid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4E64776-797F-9C18-24D3-6C64015D492C}"/>
              </a:ext>
            </a:extLst>
          </p:cNvPr>
          <p:cNvCxnSpPr>
            <a:cxnSpLocks/>
          </p:cNvCxnSpPr>
          <p:nvPr/>
        </p:nvCxnSpPr>
        <p:spPr>
          <a:xfrm flipV="1">
            <a:off x="2442411" y="1425126"/>
            <a:ext cx="289841" cy="1011269"/>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C14F3112-F50D-54EE-D9C3-5D0B8E4E0D2C}"/>
              </a:ext>
            </a:extLst>
          </p:cNvPr>
          <p:cNvSpPr/>
          <p:nvPr/>
        </p:nvSpPr>
        <p:spPr>
          <a:xfrm>
            <a:off x="4654321" y="2526013"/>
            <a:ext cx="3426088" cy="238287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92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6B5E704-8991-906C-104E-16469A957451}"/>
              </a:ext>
            </a:extLst>
          </p:cNvPr>
          <p:cNvSpPr/>
          <p:nvPr/>
        </p:nvSpPr>
        <p:spPr>
          <a:xfrm>
            <a:off x="0" y="0"/>
            <a:ext cx="12192000" cy="6858000"/>
          </a:xfrm>
          <a:prstGeom prst="rect">
            <a:avLst/>
          </a:prstGeom>
          <a:solidFill>
            <a:srgbClr val="94A5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B41B2B-DE2E-30E0-7655-9577AD3D3EFB}"/>
              </a:ext>
            </a:extLst>
          </p:cNvPr>
          <p:cNvSpPr txBox="1"/>
          <p:nvPr/>
        </p:nvSpPr>
        <p:spPr>
          <a:xfrm>
            <a:off x="2236519" y="2412671"/>
            <a:ext cx="7718961"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p:txBody>
      </p:sp>
      <p:sp>
        <p:nvSpPr>
          <p:cNvPr id="2" name="TextBox 1">
            <a:extLst>
              <a:ext uri="{FF2B5EF4-FFF2-40B4-BE49-F238E27FC236}">
                <a16:creationId xmlns:a16="http://schemas.microsoft.com/office/drawing/2014/main" id="{2467B8B3-B801-3D41-360D-A6F2AB4DBB13}"/>
              </a:ext>
            </a:extLst>
          </p:cNvPr>
          <p:cNvSpPr txBox="1"/>
          <p:nvPr/>
        </p:nvSpPr>
        <p:spPr>
          <a:xfrm>
            <a:off x="298287" y="6497636"/>
            <a:ext cx="2751717" cy="246221"/>
          </a:xfrm>
          <a:prstGeom prst="rect">
            <a:avLst/>
          </a:prstGeom>
          <a:noFill/>
        </p:spPr>
        <p:txBody>
          <a:bodyPr wrap="square" rtlCol="0">
            <a:spAutoFit/>
          </a:bodyPr>
          <a:lstStyle/>
          <a:p>
            <a:r>
              <a:rPr lang="en-US" sz="1000" i="1" dirty="0">
                <a:solidFill>
                  <a:schemeClr val="bg1"/>
                </a:solidFill>
                <a:latin typeface="Open Serif Book Italic" panose="02060502040506020404" pitchFamily="18" charset="0"/>
              </a:rPr>
              <a:t>Expense Reimbursement and Progress Reporting</a:t>
            </a:r>
          </a:p>
        </p:txBody>
      </p:sp>
    </p:spTree>
    <p:extLst>
      <p:ext uri="{BB962C8B-B14F-4D97-AF65-F5344CB8AC3E}">
        <p14:creationId xmlns:p14="http://schemas.microsoft.com/office/powerpoint/2010/main" val="418966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6B5E704-8991-906C-104E-16469A957451}"/>
              </a:ext>
            </a:extLst>
          </p:cNvPr>
          <p:cNvSpPr/>
          <p:nvPr/>
        </p:nvSpPr>
        <p:spPr>
          <a:xfrm>
            <a:off x="0" y="0"/>
            <a:ext cx="12192000" cy="6858000"/>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2B41B2B-DE2E-30E0-7655-9577AD3D3EFB}"/>
              </a:ext>
            </a:extLst>
          </p:cNvPr>
          <p:cNvSpPr txBox="1"/>
          <p:nvPr/>
        </p:nvSpPr>
        <p:spPr>
          <a:xfrm>
            <a:off x="2236519" y="2412671"/>
            <a:ext cx="7718961" cy="646331"/>
          </a:xfrm>
          <a:prstGeom prst="rect">
            <a:avLst/>
          </a:prstGeom>
          <a:noFill/>
        </p:spPr>
        <p:txBody>
          <a:bodyPr wrap="square" rtlCol="0">
            <a:spAutoFit/>
          </a:bodyPr>
          <a:lstStyle/>
          <a:p>
            <a:pPr algn="ctr"/>
            <a:r>
              <a:rPr lang="en-US" sz="3600"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Expense Reimbursement</a:t>
            </a:r>
          </a:p>
        </p:txBody>
      </p:sp>
      <p:sp>
        <p:nvSpPr>
          <p:cNvPr id="3" name="TextBox 2">
            <a:extLst>
              <a:ext uri="{FF2B5EF4-FFF2-40B4-BE49-F238E27FC236}">
                <a16:creationId xmlns:a16="http://schemas.microsoft.com/office/drawing/2014/main" id="{39544FD1-E133-1BA6-394E-4506D3A4B399}"/>
              </a:ext>
            </a:extLst>
          </p:cNvPr>
          <p:cNvSpPr txBox="1"/>
          <p:nvPr/>
        </p:nvSpPr>
        <p:spPr>
          <a:xfrm>
            <a:off x="298288" y="6428674"/>
            <a:ext cx="3140034" cy="230832"/>
          </a:xfrm>
          <a:prstGeom prst="rect">
            <a:avLst/>
          </a:prstGeom>
          <a:noFill/>
        </p:spPr>
        <p:txBody>
          <a:bodyPr wrap="square" rtlCol="0">
            <a:spAutoFit/>
          </a:bodyPr>
          <a:lstStyle/>
          <a:p>
            <a:r>
              <a:rPr lang="en-US" sz="900" i="1" dirty="0">
                <a:solidFill>
                  <a:schemeClr val="bg1"/>
                </a:solidFill>
                <a:latin typeface="Open Serif Book Italic" panose="02060502040506020404" pitchFamily="18" charset="0"/>
              </a:rPr>
              <a:t>Expense Reimbursement and Progress Reporting</a:t>
            </a:r>
          </a:p>
        </p:txBody>
      </p:sp>
    </p:spTree>
    <p:extLst>
      <p:ext uri="{BB962C8B-B14F-4D97-AF65-F5344CB8AC3E}">
        <p14:creationId xmlns:p14="http://schemas.microsoft.com/office/powerpoint/2010/main" val="3104476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D8B3C2-7780-075E-1B5E-D5C863A08E68}"/>
              </a:ext>
            </a:extLst>
          </p:cNvPr>
          <p:cNvPicPr>
            <a:picLocks noChangeAspect="1"/>
          </p:cNvPicPr>
          <p:nvPr/>
        </p:nvPicPr>
        <p:blipFill>
          <a:blip r:embed="rId2"/>
          <a:stretch>
            <a:fill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A6B5E704-8991-906C-104E-16469A957451}"/>
              </a:ext>
            </a:extLst>
          </p:cNvPr>
          <p:cNvSpPr/>
          <p:nvPr/>
        </p:nvSpPr>
        <p:spPr>
          <a:xfrm>
            <a:off x="0" y="0"/>
            <a:ext cx="12192000" cy="344384"/>
          </a:xfrm>
          <a:prstGeom prst="rect">
            <a:avLst/>
          </a:prstGeom>
          <a:solidFill>
            <a:srgbClr val="94A54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EC68C-B0B4-C02F-1E06-B74083C65EEA}"/>
              </a:ext>
            </a:extLst>
          </p:cNvPr>
          <p:cNvSpPr/>
          <p:nvPr/>
        </p:nvSpPr>
        <p:spPr>
          <a:xfrm>
            <a:off x="3913632" y="0"/>
            <a:ext cx="435254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0E576EC-F481-775C-4479-766CB8EC8B8B}"/>
              </a:ext>
            </a:extLst>
          </p:cNvPr>
          <p:cNvPicPr>
            <a:picLocks noChangeAspect="1"/>
          </p:cNvPicPr>
          <p:nvPr/>
        </p:nvPicPr>
        <p:blipFill>
          <a:blip r:embed="rId3"/>
          <a:stretch>
            <a:fillRect/>
          </a:stretch>
        </p:blipFill>
        <p:spPr>
          <a:xfrm>
            <a:off x="4159504" y="1515044"/>
            <a:ext cx="3860800" cy="2984500"/>
          </a:xfrm>
          <a:prstGeom prst="rect">
            <a:avLst/>
          </a:prstGeom>
        </p:spPr>
      </p:pic>
      <p:sp>
        <p:nvSpPr>
          <p:cNvPr id="17" name="TextBox 16">
            <a:extLst>
              <a:ext uri="{FF2B5EF4-FFF2-40B4-BE49-F238E27FC236}">
                <a16:creationId xmlns:a16="http://schemas.microsoft.com/office/drawing/2014/main" id="{32B41B2B-DE2E-30E0-7655-9577AD3D3EFB}"/>
              </a:ext>
            </a:extLst>
          </p:cNvPr>
          <p:cNvSpPr txBox="1"/>
          <p:nvPr/>
        </p:nvSpPr>
        <p:spPr>
          <a:xfrm>
            <a:off x="4618237" y="737869"/>
            <a:ext cx="2636003"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Thank you</a:t>
            </a:r>
          </a:p>
        </p:txBody>
      </p:sp>
      <p:sp>
        <p:nvSpPr>
          <p:cNvPr id="7" name="TextBox 6">
            <a:extLst>
              <a:ext uri="{FF2B5EF4-FFF2-40B4-BE49-F238E27FC236}">
                <a16:creationId xmlns:a16="http://schemas.microsoft.com/office/drawing/2014/main" id="{2ED0E308-BDD9-E16D-0309-8CD367533A7E}"/>
              </a:ext>
            </a:extLst>
          </p:cNvPr>
          <p:cNvSpPr txBox="1"/>
          <p:nvPr/>
        </p:nvSpPr>
        <p:spPr>
          <a:xfrm>
            <a:off x="4743809" y="4882400"/>
            <a:ext cx="2770909" cy="1569660"/>
          </a:xfrm>
          <a:prstGeom prst="rect">
            <a:avLst/>
          </a:prstGeom>
          <a:noFill/>
        </p:spPr>
        <p:txBody>
          <a:bodyPr wrap="square" rtlCol="0">
            <a:spAutoFit/>
          </a:bodyPr>
          <a:lstStyle/>
          <a:p>
            <a:pPr algn="ctr">
              <a:spcBef>
                <a:spcPts val="300"/>
              </a:spcBef>
            </a:pPr>
            <a:r>
              <a:rPr lang="en-US" b="1" dirty="0">
                <a:latin typeface="Open Serif Bold" panose="02060502040506020404" pitchFamily="18" charset="0"/>
              </a:rPr>
              <a:t>Submitted by:</a:t>
            </a:r>
          </a:p>
          <a:p>
            <a:pPr algn="ctr">
              <a:spcBef>
                <a:spcPts val="300"/>
              </a:spcBef>
            </a:pPr>
            <a:r>
              <a:rPr lang="en-US" i="1" dirty="0">
                <a:latin typeface="Open Serif Book Italic" panose="02060502040506020404" pitchFamily="18" charset="0"/>
              </a:rPr>
              <a:t>Adam Nebenzahl</a:t>
            </a:r>
          </a:p>
          <a:p>
            <a:pPr algn="ctr">
              <a:spcBef>
                <a:spcPts val="300"/>
              </a:spcBef>
            </a:pPr>
            <a:r>
              <a:rPr lang="en-US" i="1" dirty="0">
                <a:latin typeface="Open Serif Book Italic" panose="02060502040506020404" pitchFamily="18" charset="0"/>
              </a:rPr>
              <a:t>Executive Department</a:t>
            </a:r>
          </a:p>
          <a:p>
            <a:pPr algn="ctr">
              <a:spcBef>
                <a:spcPts val="300"/>
              </a:spcBef>
            </a:pPr>
            <a:endParaRPr lang="en-US" i="1" dirty="0">
              <a:latin typeface="Open Serif Book Italic" panose="02060502040506020404" pitchFamily="18" charset="0"/>
            </a:endParaRPr>
          </a:p>
          <a:p>
            <a:pPr algn="ctr">
              <a:spcBef>
                <a:spcPts val="300"/>
              </a:spcBef>
            </a:pPr>
            <a:r>
              <a:rPr lang="en-US" sz="1400" i="1" dirty="0">
                <a:latin typeface="Open Serif Book Italic" panose="02060502040506020404" pitchFamily="18" charset="0"/>
              </a:rPr>
              <a:t>anebenzahl@bainbridgewa.gov</a:t>
            </a:r>
          </a:p>
        </p:txBody>
      </p:sp>
    </p:spTree>
    <p:extLst>
      <p:ext uri="{BB962C8B-B14F-4D97-AF65-F5344CB8AC3E}">
        <p14:creationId xmlns:p14="http://schemas.microsoft.com/office/powerpoint/2010/main" val="50329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312B8-DFCC-9457-2467-66B01132DF0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34744D6-8DE5-DAAF-7CA5-3F9998F92F13}"/>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5175110-9A8C-5139-412F-24D9479BF0A5}"/>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D6B33284-79F9-0E3D-2166-9E55E3828B25}"/>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C7D1F30E-8F2E-C9E5-F8C6-2E98CC1D2B1F}"/>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A093375D-FB46-4287-859F-9365D95D1F11}"/>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AB21C18F-4FC8-A5D3-E2ED-2D072CECB56A}"/>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BF0D3397-84D9-0C1E-126F-80A07D4AA52A}"/>
              </a:ext>
            </a:extLst>
          </p:cNvPr>
          <p:cNvSpPr txBox="1"/>
          <p:nvPr/>
        </p:nvSpPr>
        <p:spPr>
          <a:xfrm>
            <a:off x="2228605" y="736271"/>
            <a:ext cx="7718961"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Page Title</a:t>
            </a:r>
          </a:p>
        </p:txBody>
      </p:sp>
      <p:pic>
        <p:nvPicPr>
          <p:cNvPr id="6" name="Picture 5">
            <a:extLst>
              <a:ext uri="{FF2B5EF4-FFF2-40B4-BE49-F238E27FC236}">
                <a16:creationId xmlns:a16="http://schemas.microsoft.com/office/drawing/2014/main" id="{93538219-107A-4C85-F182-F8550BDD31F9}"/>
              </a:ext>
            </a:extLst>
          </p:cNvPr>
          <p:cNvPicPr>
            <a:picLocks noChangeAspect="1"/>
          </p:cNvPicPr>
          <p:nvPr/>
        </p:nvPicPr>
        <p:blipFill>
          <a:blip r:embed="rId3"/>
          <a:stretch>
            <a:fillRect/>
          </a:stretch>
        </p:blipFill>
        <p:spPr>
          <a:xfrm>
            <a:off x="3557050" y="342424"/>
            <a:ext cx="5049957" cy="6515576"/>
          </a:xfrm>
          <a:prstGeom prst="rect">
            <a:avLst/>
          </a:prstGeom>
        </p:spPr>
      </p:pic>
    </p:spTree>
    <p:extLst>
      <p:ext uri="{BB962C8B-B14F-4D97-AF65-F5344CB8AC3E}">
        <p14:creationId xmlns:p14="http://schemas.microsoft.com/office/powerpoint/2010/main" val="1138635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3F87D-51B9-E50A-6375-36BF7C30249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6FFFA2C-F865-C8FE-6057-F0F530850040}"/>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CC3D751-AAB6-4DAF-A80A-879A824F0890}"/>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397AD58-12D1-06A9-C03E-CF61247AFAA7}"/>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F517F09C-2909-80AA-9491-07E0FF4F6338}"/>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FD390578-5972-BB0D-D1DC-F83263A20454}"/>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F7216A79-F4CB-A390-57C1-8115CEC8EEE6}"/>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pic>
        <p:nvPicPr>
          <p:cNvPr id="2" name="Picture 1">
            <a:extLst>
              <a:ext uri="{FF2B5EF4-FFF2-40B4-BE49-F238E27FC236}">
                <a16:creationId xmlns:a16="http://schemas.microsoft.com/office/drawing/2014/main" id="{E167D96D-7A7F-5E90-76AC-6397FEA7E2C0}"/>
              </a:ext>
            </a:extLst>
          </p:cNvPr>
          <p:cNvPicPr>
            <a:picLocks noChangeAspect="1"/>
          </p:cNvPicPr>
          <p:nvPr/>
        </p:nvPicPr>
        <p:blipFill>
          <a:blip r:embed="rId3"/>
          <a:stretch>
            <a:fillRect/>
          </a:stretch>
        </p:blipFill>
        <p:spPr>
          <a:xfrm>
            <a:off x="1339511" y="791267"/>
            <a:ext cx="9512977" cy="5569376"/>
          </a:xfrm>
          <a:prstGeom prst="rect">
            <a:avLst/>
          </a:prstGeom>
        </p:spPr>
      </p:pic>
    </p:spTree>
    <p:extLst>
      <p:ext uri="{BB962C8B-B14F-4D97-AF65-F5344CB8AC3E}">
        <p14:creationId xmlns:p14="http://schemas.microsoft.com/office/powerpoint/2010/main" val="150388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A7B06-C36A-DE7D-4346-1D4C68C79D2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4C61E45-8AD9-D40D-6CD1-C5B3A5DBF8EB}"/>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31A425E-BEED-8AAF-8386-7BE4ABA23414}"/>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00DBC06-0047-D5AA-DA47-398C7AAAA5C1}"/>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3AF8A453-AE01-E4C2-C256-8CABF544E8A3}"/>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E8983F7D-46FA-DD91-4FCF-1A67573DDF73}"/>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7C112F9B-4B48-67F7-FBA6-A654CAC4414F}"/>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DE4ABF68-143E-FE57-DF67-202219075CB6}"/>
              </a:ext>
            </a:extLst>
          </p:cNvPr>
          <p:cNvSpPr txBox="1"/>
          <p:nvPr/>
        </p:nvSpPr>
        <p:spPr>
          <a:xfrm>
            <a:off x="2228605" y="736271"/>
            <a:ext cx="7718961"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Page Title</a:t>
            </a:r>
          </a:p>
        </p:txBody>
      </p:sp>
      <p:pic>
        <p:nvPicPr>
          <p:cNvPr id="2" name="Picture 1">
            <a:extLst>
              <a:ext uri="{FF2B5EF4-FFF2-40B4-BE49-F238E27FC236}">
                <a16:creationId xmlns:a16="http://schemas.microsoft.com/office/drawing/2014/main" id="{82008834-3351-5C15-496B-2620DAEDCDC4}"/>
              </a:ext>
            </a:extLst>
          </p:cNvPr>
          <p:cNvPicPr>
            <a:picLocks noChangeAspect="1"/>
          </p:cNvPicPr>
          <p:nvPr/>
        </p:nvPicPr>
        <p:blipFill>
          <a:blip r:embed="rId3"/>
          <a:stretch>
            <a:fillRect/>
          </a:stretch>
        </p:blipFill>
        <p:spPr>
          <a:xfrm>
            <a:off x="3556039" y="344086"/>
            <a:ext cx="5064092" cy="6513914"/>
          </a:xfrm>
          <a:prstGeom prst="rect">
            <a:avLst/>
          </a:prstGeom>
        </p:spPr>
      </p:pic>
    </p:spTree>
    <p:extLst>
      <p:ext uri="{BB962C8B-B14F-4D97-AF65-F5344CB8AC3E}">
        <p14:creationId xmlns:p14="http://schemas.microsoft.com/office/powerpoint/2010/main" val="183278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D777D-C931-850C-C348-938167DFF0F4}"/>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DEE47D4-0207-68F9-9F29-67BB492A47FB}"/>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B3B2286-841A-5427-FAEB-3D57797050CB}"/>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0ED523FA-CDF9-BA10-9EEE-A00ECC01FA4A}"/>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201D1F4A-1301-13F2-5F7F-C1EED9AC4923}"/>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5D4D88C3-4819-08C4-6612-77FEF0989C1C}"/>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4739189E-D199-3FAD-D186-8E6B77AE4C1D}"/>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F9FDCE06-C2F3-1C4C-AAEA-19AC366B1BE9}"/>
              </a:ext>
            </a:extLst>
          </p:cNvPr>
          <p:cNvSpPr txBox="1"/>
          <p:nvPr/>
        </p:nvSpPr>
        <p:spPr>
          <a:xfrm>
            <a:off x="2228605" y="736271"/>
            <a:ext cx="7718961"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Page Title</a:t>
            </a:r>
          </a:p>
        </p:txBody>
      </p:sp>
      <p:pic>
        <p:nvPicPr>
          <p:cNvPr id="2" name="Picture 1">
            <a:extLst>
              <a:ext uri="{FF2B5EF4-FFF2-40B4-BE49-F238E27FC236}">
                <a16:creationId xmlns:a16="http://schemas.microsoft.com/office/drawing/2014/main" id="{B146E6B6-25CA-FAB1-4457-832C3ABACDC4}"/>
              </a:ext>
            </a:extLst>
          </p:cNvPr>
          <p:cNvPicPr>
            <a:picLocks noChangeAspect="1"/>
          </p:cNvPicPr>
          <p:nvPr/>
        </p:nvPicPr>
        <p:blipFill>
          <a:blip r:embed="rId3"/>
          <a:stretch>
            <a:fillRect/>
          </a:stretch>
        </p:blipFill>
        <p:spPr>
          <a:xfrm>
            <a:off x="3565201" y="337552"/>
            <a:ext cx="5045768" cy="6520448"/>
          </a:xfrm>
          <a:prstGeom prst="rect">
            <a:avLst/>
          </a:prstGeom>
        </p:spPr>
      </p:pic>
    </p:spTree>
    <p:extLst>
      <p:ext uri="{BB962C8B-B14F-4D97-AF65-F5344CB8AC3E}">
        <p14:creationId xmlns:p14="http://schemas.microsoft.com/office/powerpoint/2010/main" val="3879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A04F0-2B23-2270-AD8C-66957E286559}"/>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54F7A29A-B298-5712-E3AF-4C0FAF42B601}"/>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09761E-EE2D-B9F7-A3F2-AD2B3996707B}"/>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22A8B83E-DCE6-B77F-712E-F100316446D1}"/>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1B70B114-93DB-D1F5-0D18-55F6AFF5CA03}"/>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2FAA5556-171F-B3B9-8E0C-A3682EB8FFFD}"/>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FB6F3D48-D47B-7CD1-EC0A-DC56EBB3D187}"/>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B6B01831-A693-CCF2-CDA7-46AC0F0296B0}"/>
              </a:ext>
            </a:extLst>
          </p:cNvPr>
          <p:cNvSpPr txBox="1"/>
          <p:nvPr/>
        </p:nvSpPr>
        <p:spPr>
          <a:xfrm>
            <a:off x="2228605" y="736271"/>
            <a:ext cx="7718961"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Page Title</a:t>
            </a:r>
          </a:p>
        </p:txBody>
      </p:sp>
      <p:pic>
        <p:nvPicPr>
          <p:cNvPr id="2" name="Picture 1">
            <a:extLst>
              <a:ext uri="{FF2B5EF4-FFF2-40B4-BE49-F238E27FC236}">
                <a16:creationId xmlns:a16="http://schemas.microsoft.com/office/drawing/2014/main" id="{012D37AA-DB93-18F8-A2F0-01314F296066}"/>
              </a:ext>
            </a:extLst>
          </p:cNvPr>
          <p:cNvPicPr>
            <a:picLocks noChangeAspect="1"/>
          </p:cNvPicPr>
          <p:nvPr/>
        </p:nvPicPr>
        <p:blipFill>
          <a:blip r:embed="rId3"/>
          <a:stretch>
            <a:fillRect/>
          </a:stretch>
        </p:blipFill>
        <p:spPr>
          <a:xfrm>
            <a:off x="3594180" y="362497"/>
            <a:ext cx="5003640" cy="6495503"/>
          </a:xfrm>
          <a:prstGeom prst="rect">
            <a:avLst/>
          </a:prstGeom>
        </p:spPr>
      </p:pic>
    </p:spTree>
    <p:extLst>
      <p:ext uri="{BB962C8B-B14F-4D97-AF65-F5344CB8AC3E}">
        <p14:creationId xmlns:p14="http://schemas.microsoft.com/office/powerpoint/2010/main" val="3752135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A9265-4CCC-AC46-FE4E-5BFF21A80CB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1FFD3F7-BE8D-2C86-4FE1-CAB025241445}"/>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98A87BA-3DCB-71EC-349F-7DB2911EFF21}"/>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C262C73-E568-25F5-F083-B88A1F490250}"/>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223E6897-9D58-0635-0B41-F7E36D2DA9C9}"/>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527AF234-16B7-D192-EE76-0339932ED035}"/>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4E0FC394-536C-712B-92FC-B73BAF33C344}"/>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9BD71D98-8B21-355B-8958-037DF1C90F47}"/>
              </a:ext>
            </a:extLst>
          </p:cNvPr>
          <p:cNvSpPr txBox="1"/>
          <p:nvPr/>
        </p:nvSpPr>
        <p:spPr>
          <a:xfrm>
            <a:off x="2228605" y="736271"/>
            <a:ext cx="7718961"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Page Title</a:t>
            </a:r>
          </a:p>
        </p:txBody>
      </p:sp>
      <p:pic>
        <p:nvPicPr>
          <p:cNvPr id="2" name="Picture 1">
            <a:extLst>
              <a:ext uri="{FF2B5EF4-FFF2-40B4-BE49-F238E27FC236}">
                <a16:creationId xmlns:a16="http://schemas.microsoft.com/office/drawing/2014/main" id="{05C81E2B-1003-5890-32FD-466886D8F114}"/>
              </a:ext>
            </a:extLst>
          </p:cNvPr>
          <p:cNvPicPr>
            <a:picLocks noChangeAspect="1"/>
          </p:cNvPicPr>
          <p:nvPr/>
        </p:nvPicPr>
        <p:blipFill>
          <a:blip r:embed="rId3"/>
          <a:stretch>
            <a:fillRect/>
          </a:stretch>
        </p:blipFill>
        <p:spPr>
          <a:xfrm>
            <a:off x="3583257" y="354687"/>
            <a:ext cx="5009656" cy="6503313"/>
          </a:xfrm>
          <a:prstGeom prst="rect">
            <a:avLst/>
          </a:prstGeom>
        </p:spPr>
      </p:pic>
    </p:spTree>
    <p:extLst>
      <p:ext uri="{BB962C8B-B14F-4D97-AF65-F5344CB8AC3E}">
        <p14:creationId xmlns:p14="http://schemas.microsoft.com/office/powerpoint/2010/main" val="3381687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AB3B-A755-7A1F-ED1C-8691C36C3DA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E3BE316-080D-5493-941A-AEF6526C5C97}"/>
              </a:ext>
            </a:extLst>
          </p:cNvPr>
          <p:cNvSpPr/>
          <p:nvPr/>
        </p:nvSpPr>
        <p:spPr>
          <a:xfrm>
            <a:off x="0" y="1644819"/>
            <a:ext cx="12192000" cy="5213181"/>
          </a:xfrm>
          <a:prstGeom prst="rect">
            <a:avLst/>
          </a:prstGeom>
          <a:solidFill>
            <a:srgbClr val="E4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1C7182E-9DB4-44A2-1284-26A00923D4C8}"/>
              </a:ext>
            </a:extLst>
          </p:cNvPr>
          <p:cNvSpPr/>
          <p:nvPr/>
        </p:nvSpPr>
        <p:spPr>
          <a:xfrm>
            <a:off x="0" y="0"/>
            <a:ext cx="12192000" cy="344384"/>
          </a:xfrm>
          <a:prstGeom prst="rect">
            <a:avLst/>
          </a:prstGeom>
          <a:solidFill>
            <a:srgbClr val="373B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CF84E22-D4A4-B461-D167-8B4C56AD50D1}"/>
              </a:ext>
            </a:extLst>
          </p:cNvPr>
          <p:cNvPicPr>
            <a:picLocks noChangeAspect="1"/>
          </p:cNvPicPr>
          <p:nvPr/>
        </p:nvPicPr>
        <p:blipFill>
          <a:blip r:embed="rId2"/>
          <a:stretch>
            <a:fillRect/>
          </a:stretch>
        </p:blipFill>
        <p:spPr>
          <a:xfrm>
            <a:off x="10700162" y="107027"/>
            <a:ext cx="1482936" cy="1145905"/>
          </a:xfrm>
          <a:prstGeom prst="rect">
            <a:avLst/>
          </a:prstGeom>
        </p:spPr>
      </p:pic>
      <p:sp>
        <p:nvSpPr>
          <p:cNvPr id="25" name="TextBox 24">
            <a:extLst>
              <a:ext uri="{FF2B5EF4-FFF2-40B4-BE49-F238E27FC236}">
                <a16:creationId xmlns:a16="http://schemas.microsoft.com/office/drawing/2014/main" id="{34377DA4-1381-455E-D6E6-BF678CB610E9}"/>
              </a:ext>
            </a:extLst>
          </p:cNvPr>
          <p:cNvSpPr txBox="1"/>
          <p:nvPr/>
        </p:nvSpPr>
        <p:spPr>
          <a:xfrm>
            <a:off x="10970315" y="1109942"/>
            <a:ext cx="997525" cy="246221"/>
          </a:xfrm>
          <a:prstGeom prst="rect">
            <a:avLst/>
          </a:prstGeom>
          <a:noFill/>
        </p:spPr>
        <p:txBody>
          <a:bodyPr wrap="square" rtlCol="0">
            <a:spAutoFit/>
          </a:bodyPr>
          <a:lstStyle/>
          <a:p>
            <a:r>
              <a:rPr lang="en-US" sz="1000" i="1" dirty="0">
                <a:latin typeface="Open Serif Book Italic" panose="02060502040506020404" pitchFamily="18" charset="0"/>
              </a:rPr>
              <a:t>Jan. 23, 2025</a:t>
            </a:r>
          </a:p>
        </p:txBody>
      </p:sp>
      <p:sp>
        <p:nvSpPr>
          <p:cNvPr id="26" name="TextBox 25">
            <a:extLst>
              <a:ext uri="{FF2B5EF4-FFF2-40B4-BE49-F238E27FC236}">
                <a16:creationId xmlns:a16="http://schemas.microsoft.com/office/drawing/2014/main" id="{B75BA23F-E359-C707-F847-C4AED0FD0519}"/>
              </a:ext>
            </a:extLst>
          </p:cNvPr>
          <p:cNvSpPr txBox="1"/>
          <p:nvPr/>
        </p:nvSpPr>
        <p:spPr>
          <a:xfrm>
            <a:off x="298288" y="6428674"/>
            <a:ext cx="3140034" cy="230832"/>
          </a:xfrm>
          <a:prstGeom prst="rect">
            <a:avLst/>
          </a:prstGeom>
          <a:noFill/>
        </p:spPr>
        <p:txBody>
          <a:bodyPr wrap="square" rtlCol="0">
            <a:spAutoFit/>
          </a:bodyPr>
          <a:lstStyle/>
          <a:p>
            <a:r>
              <a:rPr lang="en-US" sz="900" i="1" dirty="0">
                <a:latin typeface="Open Serif Book Italic" panose="02060502040506020404" pitchFamily="18" charset="0"/>
              </a:rPr>
              <a:t>Expense Reimbursement and Progress Reporting</a:t>
            </a:r>
          </a:p>
        </p:txBody>
      </p:sp>
      <p:sp>
        <p:nvSpPr>
          <p:cNvPr id="9" name="TextBox 8">
            <a:extLst>
              <a:ext uri="{FF2B5EF4-FFF2-40B4-BE49-F238E27FC236}">
                <a16:creationId xmlns:a16="http://schemas.microsoft.com/office/drawing/2014/main" id="{707E1EC3-30D9-D507-E2D3-8EEE17CB5A0D}"/>
              </a:ext>
            </a:extLst>
          </p:cNvPr>
          <p:cNvSpPr txBox="1"/>
          <p:nvPr/>
        </p:nvSpPr>
        <p:spPr>
          <a:xfrm>
            <a:off x="250296" y="429326"/>
            <a:ext cx="3036601" cy="276999"/>
          </a:xfrm>
          <a:prstGeom prst="rect">
            <a:avLst/>
          </a:prstGeom>
          <a:noFill/>
        </p:spPr>
        <p:txBody>
          <a:bodyPr wrap="square" rtlCol="0">
            <a:spAutoFit/>
          </a:bodyPr>
          <a:lstStyle/>
          <a:p>
            <a:r>
              <a:rPr lang="en-US" sz="1200" b="1" dirty="0">
                <a:solidFill>
                  <a:srgbClr val="383B4C"/>
                </a:solidFill>
                <a:latin typeface="Open Sans" panose="020B0606030504020204" pitchFamily="34" charset="0"/>
                <a:ea typeface="Open Sans" panose="020B0606030504020204" pitchFamily="34" charset="0"/>
                <a:cs typeface="Open Sans" panose="020B0606030504020204" pitchFamily="34" charset="0"/>
              </a:rPr>
              <a:t>Expense Reimbursement </a:t>
            </a:r>
          </a:p>
        </p:txBody>
      </p:sp>
      <p:sp>
        <p:nvSpPr>
          <p:cNvPr id="17" name="TextBox 16">
            <a:extLst>
              <a:ext uri="{FF2B5EF4-FFF2-40B4-BE49-F238E27FC236}">
                <a16:creationId xmlns:a16="http://schemas.microsoft.com/office/drawing/2014/main" id="{9155843F-C639-CE47-97DE-0073240F06AF}"/>
              </a:ext>
            </a:extLst>
          </p:cNvPr>
          <p:cNvSpPr txBox="1"/>
          <p:nvPr/>
        </p:nvSpPr>
        <p:spPr>
          <a:xfrm>
            <a:off x="2228605" y="736271"/>
            <a:ext cx="7718961" cy="646331"/>
          </a:xfrm>
          <a:prstGeom prst="rect">
            <a:avLst/>
          </a:prstGeom>
          <a:noFill/>
        </p:spPr>
        <p:txBody>
          <a:bodyPr wrap="square" rtlCol="0">
            <a:spAutoFit/>
          </a:bodyPr>
          <a:lstStyle/>
          <a:p>
            <a:pPr algn="ctr"/>
            <a:r>
              <a:rPr lang="en-US" sz="3600" b="1" dirty="0">
                <a:latin typeface="Open Sans" panose="020B0606030504020204" pitchFamily="34" charset="0"/>
                <a:ea typeface="Open Sans" panose="020B0606030504020204" pitchFamily="34" charset="0"/>
                <a:cs typeface="Open Sans" panose="020B0606030504020204" pitchFamily="34" charset="0"/>
              </a:rPr>
              <a:t>Page Title</a:t>
            </a:r>
          </a:p>
        </p:txBody>
      </p:sp>
      <p:pic>
        <p:nvPicPr>
          <p:cNvPr id="2" name="Picture 1">
            <a:extLst>
              <a:ext uri="{FF2B5EF4-FFF2-40B4-BE49-F238E27FC236}">
                <a16:creationId xmlns:a16="http://schemas.microsoft.com/office/drawing/2014/main" id="{FD457660-94ED-9443-812B-C4DCC28896E9}"/>
              </a:ext>
            </a:extLst>
          </p:cNvPr>
          <p:cNvPicPr>
            <a:picLocks noChangeAspect="1"/>
          </p:cNvPicPr>
          <p:nvPr/>
        </p:nvPicPr>
        <p:blipFill>
          <a:blip r:embed="rId3"/>
          <a:stretch>
            <a:fillRect/>
          </a:stretch>
        </p:blipFill>
        <p:spPr>
          <a:xfrm>
            <a:off x="3571326" y="344384"/>
            <a:ext cx="5049348" cy="6516285"/>
          </a:xfrm>
          <a:prstGeom prst="rect">
            <a:avLst/>
          </a:prstGeom>
        </p:spPr>
      </p:pic>
    </p:spTree>
    <p:extLst>
      <p:ext uri="{BB962C8B-B14F-4D97-AF65-F5344CB8AC3E}">
        <p14:creationId xmlns:p14="http://schemas.microsoft.com/office/powerpoint/2010/main" val="2023225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217</TotalTime>
  <Words>498</Words>
  <Application>Microsoft Office PowerPoint</Application>
  <PresentationFormat>Widescreen</PresentationFormat>
  <Paragraphs>94</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Open Sans</vt:lpstr>
      <vt:lpstr>Open Serif Bold</vt:lpstr>
      <vt:lpstr>Open Serif Book Italic</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Matsue Loeffelholz</dc:creator>
  <cp:lastModifiedBy>Adam Nebenzahl</cp:lastModifiedBy>
  <cp:revision>43</cp:revision>
  <dcterms:created xsi:type="dcterms:W3CDTF">2024-03-05T04:35:12Z</dcterms:created>
  <dcterms:modified xsi:type="dcterms:W3CDTF">2025-01-23T20:47:26Z</dcterms:modified>
</cp:coreProperties>
</file>